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0" name="Google Shape;2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2" name="Google Shape;2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0" name="Google Shape;300;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6" name="Google Shape;30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 name="Google Shape;311;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6" name="Google Shape;316;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1" name="Google Shape;331;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1" name="Google Shape;341;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6" name="Google Shape;34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2" name="Google Shape;352;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6" name="Google Shape;2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pic>
        <p:nvPicPr>
          <p:cNvPr id="13" name="Google Shape;13;p2"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4" name="Google Shape;14;p2"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5" name="Google Shape;15;p2"/>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3"/>
        <p:cNvGrpSpPr/>
        <p:nvPr/>
      </p:nvGrpSpPr>
      <p:grpSpPr>
        <a:xfrm>
          <a:off x="0" y="0"/>
          <a:ext cx="0" cy="0"/>
          <a:chOff x="0" y="0"/>
          <a:chExt cx="0" cy="0"/>
        </a:xfrm>
      </p:grpSpPr>
      <p:pic>
        <p:nvPicPr>
          <p:cNvPr id="104" name="Google Shape;104;p11"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05" name="Google Shape;105;p11"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06" name="Google Shape;106;p11"/>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1"/>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1"/>
          <p:cNvSpPr txBox="1">
            <a:spLocks noGrp="1"/>
          </p:cNvSpPr>
          <p:nvPr>
            <p:ph type="title"/>
          </p:nvPr>
        </p:nvSpPr>
        <p:spPr>
          <a:xfrm>
            <a:off x="680322" y="4711616"/>
            <a:ext cx="9613859" cy="4530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rebuchet MS"/>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1"/>
          <p:cNvSpPr>
            <a:spLocks noGrp="1"/>
          </p:cNvSpPr>
          <p:nvPr>
            <p:ph type="pic" idx="2"/>
          </p:nvPr>
        </p:nvSpPr>
        <p:spPr>
          <a:xfrm>
            <a:off x="680322" y="609597"/>
            <a:ext cx="9613859" cy="3589575"/>
          </a:xfrm>
          <a:prstGeom prst="rect">
            <a:avLst/>
          </a:prstGeom>
          <a:noFill/>
          <a:ln>
            <a:noFill/>
          </a:ln>
          <a:effectLst>
            <a:outerShdw blurRad="76200" dist="63500" dir="5040000" algn="tl" rotWithShape="0">
              <a:srgbClr val="000000">
                <a:alpha val="40392"/>
              </a:srgbClr>
            </a:outerShdw>
          </a:effectLst>
        </p:spPr>
      </p:sp>
      <p:sp>
        <p:nvSpPr>
          <p:cNvPr id="110" name="Google Shape;110;p11"/>
          <p:cNvSpPr txBox="1">
            <a:spLocks noGrp="1"/>
          </p:cNvSpPr>
          <p:nvPr>
            <p:ph type="body" idx="1"/>
          </p:nvPr>
        </p:nvSpPr>
        <p:spPr>
          <a:xfrm>
            <a:off x="680319" y="5169583"/>
            <a:ext cx="9613862" cy="622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11" name="Google Shape;111;p1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1"/>
          <p:cNvSpPr txBox="1">
            <a:spLocks noGrp="1"/>
          </p:cNvSpPr>
          <p:nvPr>
            <p:ph type="sldNum" idx="12"/>
          </p:nvPr>
        </p:nvSpPr>
        <p:spPr>
          <a:xfrm>
            <a:off x="10729455" y="4711309"/>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4"/>
        <p:cNvGrpSpPr/>
        <p:nvPr/>
      </p:nvGrpSpPr>
      <p:grpSpPr>
        <a:xfrm>
          <a:off x="0" y="0"/>
          <a:ext cx="0" cy="0"/>
          <a:chOff x="0" y="0"/>
          <a:chExt cx="0" cy="0"/>
        </a:xfrm>
      </p:grpSpPr>
      <p:pic>
        <p:nvPicPr>
          <p:cNvPr id="115" name="Google Shape;115;p12"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16" name="Google Shape;116;p12"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17" name="Google Shape;117;p12"/>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2"/>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2"/>
          <p:cNvSpPr txBox="1">
            <a:spLocks noGrp="1"/>
          </p:cNvSpPr>
          <p:nvPr>
            <p:ph type="title"/>
          </p:nvPr>
        </p:nvSpPr>
        <p:spPr>
          <a:xfrm>
            <a:off x="680322" y="609597"/>
            <a:ext cx="9613858" cy="3592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2"/>
          <p:cNvSpPr txBox="1">
            <a:spLocks noGrp="1"/>
          </p:cNvSpPr>
          <p:nvPr>
            <p:ph type="body" idx="1"/>
          </p:nvPr>
        </p:nvSpPr>
        <p:spPr>
          <a:xfrm>
            <a:off x="680322" y="4711615"/>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21" name="Google Shape;121;p12"/>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2"/>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2"/>
          <p:cNvSpPr txBox="1">
            <a:spLocks noGrp="1"/>
          </p:cNvSpPr>
          <p:nvPr>
            <p:ph type="sldNum" idx="12"/>
          </p:nvPr>
        </p:nvSpPr>
        <p:spPr>
          <a:xfrm>
            <a:off x="10729455" y="4711615"/>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4"/>
        <p:cNvGrpSpPr/>
        <p:nvPr/>
      </p:nvGrpSpPr>
      <p:grpSpPr>
        <a:xfrm>
          <a:off x="0" y="0"/>
          <a:ext cx="0" cy="0"/>
          <a:chOff x="0" y="0"/>
          <a:chExt cx="0" cy="0"/>
        </a:xfrm>
      </p:grpSpPr>
      <p:pic>
        <p:nvPicPr>
          <p:cNvPr id="125" name="Google Shape;125;p13"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26" name="Google Shape;126;p13"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27" name="Google Shape;127;p13"/>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3"/>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3"/>
          <p:cNvSpPr txBox="1">
            <a:spLocks noGrp="1"/>
          </p:cNvSpPr>
          <p:nvPr>
            <p:ph type="title"/>
          </p:nvPr>
        </p:nvSpPr>
        <p:spPr>
          <a:xfrm>
            <a:off x="1127856" y="609598"/>
            <a:ext cx="8718877" cy="30360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3"/>
          <p:cNvSpPr txBox="1">
            <a:spLocks noGrp="1"/>
          </p:cNvSpPr>
          <p:nvPr>
            <p:ph type="body" idx="1"/>
          </p:nvPr>
        </p:nvSpPr>
        <p:spPr>
          <a:xfrm>
            <a:off x="1402288" y="3653379"/>
            <a:ext cx="815657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1" name="Google Shape;131;p13"/>
          <p:cNvSpPr txBox="1">
            <a:spLocks noGrp="1"/>
          </p:cNvSpPr>
          <p:nvPr>
            <p:ph type="body" idx="2"/>
          </p:nvPr>
        </p:nvSpPr>
        <p:spPr>
          <a:xfrm>
            <a:off x="680322" y="4711615"/>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2" name="Google Shape;132;p13"/>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3"/>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3"/>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
        <p:nvSpPr>
          <p:cNvPr id="135" name="Google Shape;135;p13"/>
          <p:cNvSpPr txBox="1"/>
          <p:nvPr/>
        </p:nvSpPr>
        <p:spPr>
          <a:xfrm>
            <a:off x="583572" y="74811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7200"/>
              <a:buFont typeface="Trebuchet MS"/>
              <a:buNone/>
            </a:pPr>
            <a:r>
              <a:rPr lang="en-IN" sz="7200" b="0" i="0" u="none" strike="noStrike" cap="none">
                <a:solidFill>
                  <a:schemeClr val="lt1"/>
                </a:solidFill>
                <a:latin typeface="Trebuchet MS"/>
                <a:ea typeface="Trebuchet MS"/>
                <a:cs typeface="Trebuchet MS"/>
                <a:sym typeface="Trebuchet MS"/>
              </a:rPr>
              <a:t>“</a:t>
            </a:r>
            <a:endParaRPr sz="1400" b="0" i="0" u="none" strike="noStrike" cap="none">
              <a:solidFill>
                <a:srgbClr val="000000"/>
              </a:solidFill>
              <a:latin typeface="Arial"/>
              <a:ea typeface="Arial"/>
              <a:cs typeface="Arial"/>
              <a:sym typeface="Arial"/>
            </a:endParaRPr>
          </a:p>
        </p:txBody>
      </p:sp>
      <p:sp>
        <p:nvSpPr>
          <p:cNvPr id="136" name="Google Shape;136;p13"/>
          <p:cNvSpPr txBox="1"/>
          <p:nvPr/>
        </p:nvSpPr>
        <p:spPr>
          <a:xfrm>
            <a:off x="9662809" y="3033524"/>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7200"/>
              <a:buFont typeface="Trebuchet MS"/>
              <a:buNone/>
            </a:pPr>
            <a:r>
              <a:rPr lang="en-IN" sz="7200" b="0" i="0" u="none" strike="noStrike" cap="none">
                <a:solidFill>
                  <a:schemeClr val="lt1"/>
                </a:solidFill>
                <a:latin typeface="Trebuchet MS"/>
                <a:ea typeface="Trebuchet MS"/>
                <a:cs typeface="Trebuchet MS"/>
                <a:sym typeface="Trebuchet MS"/>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7"/>
        <p:cNvGrpSpPr/>
        <p:nvPr/>
      </p:nvGrpSpPr>
      <p:grpSpPr>
        <a:xfrm>
          <a:off x="0" y="0"/>
          <a:ext cx="0" cy="0"/>
          <a:chOff x="0" y="0"/>
          <a:chExt cx="0" cy="0"/>
        </a:xfrm>
      </p:grpSpPr>
      <p:pic>
        <p:nvPicPr>
          <p:cNvPr id="138" name="Google Shape;138;p14"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39" name="Google Shape;139;p14"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40" name="Google Shape;140;p14"/>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4"/>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4"/>
          <p:cNvSpPr txBox="1">
            <a:spLocks noGrp="1"/>
          </p:cNvSpPr>
          <p:nvPr>
            <p:ph type="title"/>
          </p:nvPr>
        </p:nvSpPr>
        <p:spPr>
          <a:xfrm>
            <a:off x="680319" y="4711615"/>
            <a:ext cx="9613862" cy="5885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rebuchet M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14"/>
          <p:cNvSpPr txBox="1">
            <a:spLocks noGrp="1"/>
          </p:cNvSpPr>
          <p:nvPr>
            <p:ph type="body" idx="1"/>
          </p:nvPr>
        </p:nvSpPr>
        <p:spPr>
          <a:xfrm>
            <a:off x="680320" y="5300149"/>
            <a:ext cx="9613862" cy="5022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44" name="Google Shape;144;p14"/>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4"/>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4"/>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47"/>
        <p:cNvGrpSpPr/>
        <p:nvPr/>
      </p:nvGrpSpPr>
      <p:grpSpPr>
        <a:xfrm>
          <a:off x="0" y="0"/>
          <a:ext cx="0" cy="0"/>
          <a:chOff x="0" y="0"/>
          <a:chExt cx="0" cy="0"/>
        </a:xfrm>
      </p:grpSpPr>
      <p:pic>
        <p:nvPicPr>
          <p:cNvPr id="148" name="Google Shape;148;p15"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49" name="Google Shape;149;p15"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50" name="Google Shape;150;p15"/>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5"/>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5"/>
          <p:cNvSpPr txBox="1">
            <a:spLocks noGrp="1"/>
          </p:cNvSpPr>
          <p:nvPr>
            <p:ph type="title"/>
          </p:nvPr>
        </p:nvSpPr>
        <p:spPr>
          <a:xfrm>
            <a:off x="669222" y="753228"/>
            <a:ext cx="96249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5"/>
          <p:cNvSpPr txBox="1">
            <a:spLocks noGrp="1"/>
          </p:cNvSpPr>
          <p:nvPr>
            <p:ph type="body" idx="1"/>
          </p:nvPr>
        </p:nvSpPr>
        <p:spPr>
          <a:xfrm>
            <a:off x="660946" y="2336873"/>
            <a:ext cx="3070034"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4" name="Google Shape;154;p15"/>
          <p:cNvSpPr txBox="1">
            <a:spLocks noGrp="1"/>
          </p:cNvSpPr>
          <p:nvPr>
            <p:ph type="body" idx="2"/>
          </p:nvPr>
        </p:nvSpPr>
        <p:spPr>
          <a:xfrm>
            <a:off x="680322" y="3022673"/>
            <a:ext cx="3049702"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55" name="Google Shape;155;p15"/>
          <p:cNvSpPr txBox="1">
            <a:spLocks noGrp="1"/>
          </p:cNvSpPr>
          <p:nvPr>
            <p:ph type="body" idx="3"/>
          </p:nvPr>
        </p:nvSpPr>
        <p:spPr>
          <a:xfrm>
            <a:off x="3956025" y="233687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6" name="Google Shape;156;p15"/>
          <p:cNvSpPr txBox="1">
            <a:spLocks noGrp="1"/>
          </p:cNvSpPr>
          <p:nvPr>
            <p:ph type="body" idx="4"/>
          </p:nvPr>
        </p:nvSpPr>
        <p:spPr>
          <a:xfrm>
            <a:off x="3945470" y="3022673"/>
            <a:ext cx="3063240"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57" name="Google Shape;157;p15"/>
          <p:cNvSpPr txBox="1">
            <a:spLocks noGrp="1"/>
          </p:cNvSpPr>
          <p:nvPr>
            <p:ph type="body" idx="5"/>
          </p:nvPr>
        </p:nvSpPr>
        <p:spPr>
          <a:xfrm>
            <a:off x="7224156" y="2336873"/>
            <a:ext cx="307002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8" name="Google Shape;158;p15"/>
          <p:cNvSpPr txBox="1">
            <a:spLocks noGrp="1"/>
          </p:cNvSpPr>
          <p:nvPr>
            <p:ph type="body" idx="6"/>
          </p:nvPr>
        </p:nvSpPr>
        <p:spPr>
          <a:xfrm>
            <a:off x="7224156" y="3022673"/>
            <a:ext cx="3070025"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59" name="Google Shape;159;p15"/>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15"/>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15"/>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2"/>
        <p:cNvGrpSpPr/>
        <p:nvPr/>
      </p:nvGrpSpPr>
      <p:grpSpPr>
        <a:xfrm>
          <a:off x="0" y="0"/>
          <a:ext cx="0" cy="0"/>
          <a:chOff x="0" y="0"/>
          <a:chExt cx="0" cy="0"/>
        </a:xfrm>
      </p:grpSpPr>
      <p:pic>
        <p:nvPicPr>
          <p:cNvPr id="163" name="Google Shape;163;p16"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64" name="Google Shape;164;p16"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65" name="Google Shape;165;p16"/>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6"/>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6"/>
          <p:cNvSpPr txBox="1">
            <a:spLocks noGrp="1"/>
          </p:cNvSpPr>
          <p:nvPr>
            <p:ph type="title"/>
          </p:nvPr>
        </p:nvSpPr>
        <p:spPr>
          <a:xfrm>
            <a:off x="680322" y="753228"/>
            <a:ext cx="96138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16"/>
          <p:cNvSpPr txBox="1">
            <a:spLocks noGrp="1"/>
          </p:cNvSpPr>
          <p:nvPr>
            <p:ph type="body" idx="1"/>
          </p:nvPr>
        </p:nvSpPr>
        <p:spPr>
          <a:xfrm>
            <a:off x="680318" y="4297503"/>
            <a:ext cx="30497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9" name="Google Shape;169;p16"/>
          <p:cNvSpPr>
            <a:spLocks noGrp="1"/>
          </p:cNvSpPr>
          <p:nvPr>
            <p:ph type="pic" idx="2"/>
          </p:nvPr>
        </p:nvSpPr>
        <p:spPr>
          <a:xfrm>
            <a:off x="680318" y="2336873"/>
            <a:ext cx="3049705" cy="1524000"/>
          </a:xfrm>
          <a:prstGeom prst="roundRect">
            <a:avLst>
              <a:gd name="adj" fmla="val 0"/>
            </a:avLst>
          </a:prstGeom>
          <a:noFill/>
          <a:ln>
            <a:noFill/>
          </a:ln>
          <a:effectLst>
            <a:outerShdw blurRad="50800" dist="50800" dir="5400000" algn="tl" rotWithShape="0">
              <a:srgbClr val="000000">
                <a:alpha val="42352"/>
              </a:srgbClr>
            </a:outerShdw>
          </a:effectLst>
        </p:spPr>
      </p:sp>
      <p:sp>
        <p:nvSpPr>
          <p:cNvPr id="170" name="Google Shape;170;p16"/>
          <p:cNvSpPr txBox="1">
            <a:spLocks noGrp="1"/>
          </p:cNvSpPr>
          <p:nvPr>
            <p:ph type="body" idx="3"/>
          </p:nvPr>
        </p:nvSpPr>
        <p:spPr>
          <a:xfrm>
            <a:off x="680318" y="4873765"/>
            <a:ext cx="3049705"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1" name="Google Shape;171;p16"/>
          <p:cNvSpPr txBox="1">
            <a:spLocks noGrp="1"/>
          </p:cNvSpPr>
          <p:nvPr>
            <p:ph type="body" idx="4"/>
          </p:nvPr>
        </p:nvSpPr>
        <p:spPr>
          <a:xfrm>
            <a:off x="3945471" y="429750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2" name="Google Shape;172;p16"/>
          <p:cNvSpPr>
            <a:spLocks noGrp="1"/>
          </p:cNvSpPr>
          <p:nvPr>
            <p:ph type="pic" idx="5"/>
          </p:nvPr>
        </p:nvSpPr>
        <p:spPr>
          <a:xfrm>
            <a:off x="3945470" y="2336873"/>
            <a:ext cx="3063240" cy="1524000"/>
          </a:xfrm>
          <a:prstGeom prst="roundRect">
            <a:avLst>
              <a:gd name="adj" fmla="val 0"/>
            </a:avLst>
          </a:prstGeom>
          <a:noFill/>
          <a:ln>
            <a:noFill/>
          </a:ln>
          <a:effectLst>
            <a:outerShdw blurRad="50800" dist="50800" dir="5400000" algn="tl" rotWithShape="0">
              <a:srgbClr val="000000">
                <a:alpha val="42352"/>
              </a:srgbClr>
            </a:outerShdw>
          </a:effectLst>
        </p:spPr>
      </p:sp>
      <p:sp>
        <p:nvSpPr>
          <p:cNvPr id="173" name="Google Shape;173;p16"/>
          <p:cNvSpPr txBox="1">
            <a:spLocks noGrp="1"/>
          </p:cNvSpPr>
          <p:nvPr>
            <p:ph type="body" idx="6"/>
          </p:nvPr>
        </p:nvSpPr>
        <p:spPr>
          <a:xfrm>
            <a:off x="3944117" y="4873764"/>
            <a:ext cx="3067297"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4" name="Google Shape;174;p16"/>
          <p:cNvSpPr txBox="1">
            <a:spLocks noGrp="1"/>
          </p:cNvSpPr>
          <p:nvPr>
            <p:ph type="body" idx="7"/>
          </p:nvPr>
        </p:nvSpPr>
        <p:spPr>
          <a:xfrm>
            <a:off x="7230678" y="4297503"/>
            <a:ext cx="30635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5" name="Google Shape;175;p16"/>
          <p:cNvSpPr>
            <a:spLocks noGrp="1"/>
          </p:cNvSpPr>
          <p:nvPr>
            <p:ph type="pic" idx="8"/>
          </p:nvPr>
        </p:nvSpPr>
        <p:spPr>
          <a:xfrm>
            <a:off x="7230677" y="2336873"/>
            <a:ext cx="3063505" cy="1524000"/>
          </a:xfrm>
          <a:prstGeom prst="roundRect">
            <a:avLst>
              <a:gd name="adj" fmla="val 0"/>
            </a:avLst>
          </a:prstGeom>
          <a:noFill/>
          <a:ln>
            <a:noFill/>
          </a:ln>
          <a:effectLst>
            <a:outerShdw blurRad="50800" dist="50800" dir="5400000" algn="tl" rotWithShape="0">
              <a:srgbClr val="000000">
                <a:alpha val="42352"/>
              </a:srgbClr>
            </a:outerShdw>
          </a:effectLst>
        </p:spPr>
      </p:sp>
      <p:sp>
        <p:nvSpPr>
          <p:cNvPr id="176" name="Google Shape;176;p16"/>
          <p:cNvSpPr txBox="1">
            <a:spLocks noGrp="1"/>
          </p:cNvSpPr>
          <p:nvPr>
            <p:ph type="body" idx="9"/>
          </p:nvPr>
        </p:nvSpPr>
        <p:spPr>
          <a:xfrm>
            <a:off x="7230553" y="4873762"/>
            <a:ext cx="3067563"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7" name="Google Shape;177;p16"/>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16"/>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16"/>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0"/>
        <p:cNvGrpSpPr/>
        <p:nvPr/>
      </p:nvGrpSpPr>
      <p:grpSpPr>
        <a:xfrm>
          <a:off x="0" y="0"/>
          <a:ext cx="0" cy="0"/>
          <a:chOff x="0" y="0"/>
          <a:chExt cx="0" cy="0"/>
        </a:xfrm>
      </p:grpSpPr>
      <p:pic>
        <p:nvPicPr>
          <p:cNvPr id="181" name="Google Shape;181;p17"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82" name="Google Shape;182;p17"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83" name="Google Shape;183;p17"/>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7"/>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17"/>
          <p:cNvSpPr txBox="1">
            <a:spLocks noGrp="1"/>
          </p:cNvSpPr>
          <p:nvPr>
            <p:ph type="body" idx="1"/>
          </p:nvPr>
        </p:nvSpPr>
        <p:spPr>
          <a:xfrm rot="5400000">
            <a:off x="3687594" y="-670400"/>
            <a:ext cx="3599316" cy="961386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7" name="Google Shape;187;p17"/>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17"/>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17"/>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0"/>
        <p:cNvGrpSpPr/>
        <p:nvPr/>
      </p:nvGrpSpPr>
      <p:grpSpPr>
        <a:xfrm>
          <a:off x="0" y="0"/>
          <a:ext cx="0" cy="0"/>
          <a:chOff x="0" y="0"/>
          <a:chExt cx="0" cy="0"/>
        </a:xfrm>
      </p:grpSpPr>
      <p:sp>
        <p:nvSpPr>
          <p:cNvPr id="191" name="Google Shape;191;p18"/>
          <p:cNvSpPr/>
          <p:nvPr/>
        </p:nvSpPr>
        <p:spPr>
          <a:xfrm rot="5400000">
            <a:off x="8116207" y="1869395"/>
            <a:ext cx="5106988"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8"/>
          <p:cNvSpPr/>
          <p:nvPr/>
        </p:nvSpPr>
        <p:spPr>
          <a:xfrm rot="5400000">
            <a:off x="9868202" y="5372403"/>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8"/>
          <p:cNvSpPr txBox="1">
            <a:spLocks noGrp="1"/>
          </p:cNvSpPr>
          <p:nvPr>
            <p:ph type="title"/>
          </p:nvPr>
        </p:nvSpPr>
        <p:spPr>
          <a:xfrm rot="5400000">
            <a:off x="8489252" y="2249576"/>
            <a:ext cx="4353760" cy="1073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18"/>
          <p:cNvSpPr txBox="1">
            <a:spLocks noGrp="1"/>
          </p:cNvSpPr>
          <p:nvPr>
            <p:ph type="body" idx="1"/>
          </p:nvPr>
        </p:nvSpPr>
        <p:spPr>
          <a:xfrm rot="5400000">
            <a:off x="2452030" y="-1162110"/>
            <a:ext cx="5326589" cy="88700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5" name="Google Shape;195;p18"/>
          <p:cNvSpPr txBox="1">
            <a:spLocks noGrp="1"/>
          </p:cNvSpPr>
          <p:nvPr>
            <p:ph type="dt" idx="10"/>
          </p:nvPr>
        </p:nvSpPr>
        <p:spPr>
          <a:xfrm>
            <a:off x="6807126"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18"/>
          <p:cNvSpPr txBox="1">
            <a:spLocks noGrp="1"/>
          </p:cNvSpPr>
          <p:nvPr>
            <p:ph type="ftr" idx="11"/>
          </p:nvPr>
        </p:nvSpPr>
        <p:spPr>
          <a:xfrm>
            <a:off x="680321" y="5936188"/>
            <a:ext cx="612680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18"/>
          <p:cNvSpPr txBox="1">
            <a:spLocks noGrp="1"/>
          </p:cNvSpPr>
          <p:nvPr>
            <p:ph type="sldNum" idx="12"/>
          </p:nvPr>
        </p:nvSpPr>
        <p:spPr>
          <a:xfrm>
            <a:off x="10097550" y="5398633"/>
            <a:ext cx="1154151" cy="1090789"/>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pic>
        <p:nvPicPr>
          <p:cNvPr id="22" name="Google Shape;22;p3"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23" name="Google Shape;23;p3"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24" name="Google Shape;24;p3"/>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 name="Google Shape;28;p3"/>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
        <p:cNvGrpSpPr/>
        <p:nvPr/>
      </p:nvGrpSpPr>
      <p:grpSpPr>
        <a:xfrm>
          <a:off x="0" y="0"/>
          <a:ext cx="0" cy="0"/>
          <a:chOff x="0" y="0"/>
          <a:chExt cx="0" cy="0"/>
        </a:xfrm>
      </p:grpSpPr>
      <p:pic>
        <p:nvPicPr>
          <p:cNvPr id="32" name="Google Shape;32;p4" descr="HD-ShadowShort.png"/>
          <p:cNvPicPr preferRelativeResize="0"/>
          <p:nvPr/>
        </p:nvPicPr>
        <p:blipFill rotWithShape="1">
          <a:blip r:embed="rId2">
            <a:alphaModFix/>
          </a:blip>
          <a:srcRect/>
          <a:stretch/>
        </p:blipFill>
        <p:spPr>
          <a:xfrm>
            <a:off x="10585826" y="1971234"/>
            <a:ext cx="1602997" cy="144270"/>
          </a:xfrm>
          <a:prstGeom prst="rect">
            <a:avLst/>
          </a:prstGeom>
          <a:noFill/>
          <a:ln>
            <a:noFill/>
          </a:ln>
        </p:spPr>
      </p:pic>
      <p:sp>
        <p:nvSpPr>
          <p:cNvPr id="33" name="Google Shape;33;p4"/>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
        <p:cNvGrpSpPr/>
        <p:nvPr/>
      </p:nvGrpSpPr>
      <p:grpSpPr>
        <a:xfrm>
          <a:off x="0" y="0"/>
          <a:ext cx="0" cy="0"/>
          <a:chOff x="0" y="0"/>
          <a:chExt cx="0" cy="0"/>
        </a:xfrm>
      </p:grpSpPr>
      <p:pic>
        <p:nvPicPr>
          <p:cNvPr id="38" name="Google Shape;38;p5"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39" name="Google Shape;39;p5" descr="HD-ShadowShort.png"/>
          <p:cNvPicPr preferRelativeResize="0"/>
          <p:nvPr/>
        </p:nvPicPr>
        <p:blipFill rotWithShape="1">
          <a:blip r:embed="rId3">
            <a:alphaModFix/>
          </a:blip>
          <a:srcRect/>
          <a:stretch/>
        </p:blipFill>
        <p:spPr>
          <a:xfrm>
            <a:off x="9111716" y="4243845"/>
            <a:ext cx="3077108" cy="276940"/>
          </a:xfrm>
          <a:prstGeom prst="rect">
            <a:avLst/>
          </a:prstGeom>
          <a:noFill/>
          <a:ln>
            <a:noFill/>
          </a:ln>
        </p:spPr>
      </p:pic>
      <p:sp>
        <p:nvSpPr>
          <p:cNvPr id="40" name="Google Shape;40;p5"/>
          <p:cNvSpPr/>
          <p:nvPr/>
        </p:nvSpPr>
        <p:spPr>
          <a:xfrm>
            <a:off x="0" y="2590078"/>
            <a:ext cx="8968085" cy="1660332"/>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
          <p:cNvSpPr/>
          <p:nvPr/>
        </p:nvSpPr>
        <p:spPr>
          <a:xfrm>
            <a:off x="9111715" y="2590078"/>
            <a:ext cx="3077109" cy="166033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
          <p:cNvSpPr txBox="1">
            <a:spLocks noGrp="1"/>
          </p:cNvSpPr>
          <p:nvPr>
            <p:ph type="ctrTitle"/>
          </p:nvPr>
        </p:nvSpPr>
        <p:spPr>
          <a:xfrm>
            <a:off x="680322" y="2733709"/>
            <a:ext cx="8144134" cy="137307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5400"/>
              <a:buFont typeface="Trebuchet MS"/>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
          <p:cNvSpPr txBox="1">
            <a:spLocks noGrp="1"/>
          </p:cNvSpPr>
          <p:nvPr>
            <p:ph type="subTitle" idx="1"/>
          </p:nvPr>
        </p:nvSpPr>
        <p:spPr>
          <a:xfrm>
            <a:off x="680322" y="4394039"/>
            <a:ext cx="8144134" cy="1117687"/>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44" name="Google Shape;44;p5"/>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9255346" y="2750337"/>
            <a:ext cx="1171888" cy="1356442"/>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pic>
        <p:nvPicPr>
          <p:cNvPr id="48" name="Google Shape;48;p6" descr="HD-ShadowLong.png"/>
          <p:cNvPicPr preferRelativeResize="0"/>
          <p:nvPr/>
        </p:nvPicPr>
        <p:blipFill rotWithShape="1">
          <a:blip r:embed="rId2">
            <a:alphaModFix/>
          </a:blip>
          <a:srcRect/>
          <a:stretch/>
        </p:blipFill>
        <p:spPr>
          <a:xfrm>
            <a:off x="-1" y="4086907"/>
            <a:ext cx="10437812" cy="321164"/>
          </a:xfrm>
          <a:prstGeom prst="rect">
            <a:avLst/>
          </a:prstGeom>
          <a:noFill/>
          <a:ln>
            <a:noFill/>
          </a:ln>
        </p:spPr>
      </p:pic>
      <p:pic>
        <p:nvPicPr>
          <p:cNvPr id="49" name="Google Shape;49;p6" descr="HD-ShadowShort.png"/>
          <p:cNvPicPr preferRelativeResize="0"/>
          <p:nvPr/>
        </p:nvPicPr>
        <p:blipFill rotWithShape="1">
          <a:blip r:embed="rId3">
            <a:alphaModFix/>
          </a:blip>
          <a:srcRect/>
          <a:stretch/>
        </p:blipFill>
        <p:spPr>
          <a:xfrm>
            <a:off x="10585824" y="4087901"/>
            <a:ext cx="1602997" cy="144270"/>
          </a:xfrm>
          <a:prstGeom prst="rect">
            <a:avLst/>
          </a:prstGeom>
          <a:noFill/>
          <a:ln>
            <a:noFill/>
          </a:ln>
        </p:spPr>
      </p:pic>
      <p:sp>
        <p:nvSpPr>
          <p:cNvPr id="50" name="Google Shape;50;p6"/>
          <p:cNvSpPr/>
          <p:nvPr/>
        </p:nvSpPr>
        <p:spPr>
          <a:xfrm>
            <a:off x="-2" y="2726267"/>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
          <p:cNvSpPr/>
          <p:nvPr/>
        </p:nvSpPr>
        <p:spPr>
          <a:xfrm>
            <a:off x="10585825" y="2726267"/>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54" name="Google Shape;54;p6"/>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
          <p:cNvSpPr txBox="1">
            <a:spLocks noGrp="1"/>
          </p:cNvSpPr>
          <p:nvPr>
            <p:ph type="sldNum" idx="12"/>
          </p:nvPr>
        </p:nvSpPr>
        <p:spPr>
          <a:xfrm>
            <a:off x="10729455" y="2869895"/>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pic>
        <p:nvPicPr>
          <p:cNvPr id="58" name="Google Shape;58;p7"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59" name="Google Shape;59;p7"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60" name="Google Shape;60;p7"/>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7"/>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1"/>
          </p:nvPr>
        </p:nvSpPr>
        <p:spPr>
          <a:xfrm>
            <a:off x="680320" y="2336873"/>
            <a:ext cx="4698358"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4" name="Google Shape;64;p7"/>
          <p:cNvSpPr txBox="1">
            <a:spLocks noGrp="1"/>
          </p:cNvSpPr>
          <p:nvPr>
            <p:ph type="body" idx="2"/>
          </p:nvPr>
        </p:nvSpPr>
        <p:spPr>
          <a:xfrm>
            <a:off x="5594123" y="2336873"/>
            <a:ext cx="4700058"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7"/>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7"/>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pic>
        <p:nvPicPr>
          <p:cNvPr id="69" name="Google Shape;69;p8"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70" name="Google Shape;70;p8"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71" name="Google Shape;71;p8"/>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8"/>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8"/>
          <p:cNvSpPr txBox="1">
            <a:spLocks noGrp="1"/>
          </p:cNvSpPr>
          <p:nvPr>
            <p:ph type="title"/>
          </p:nvPr>
        </p:nvSpPr>
        <p:spPr>
          <a:xfrm>
            <a:off x="680319" y="753229"/>
            <a:ext cx="9613863" cy="108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8"/>
          <p:cNvSpPr txBox="1">
            <a:spLocks noGrp="1"/>
          </p:cNvSpPr>
          <p:nvPr>
            <p:ph type="body" idx="1"/>
          </p:nvPr>
        </p:nvSpPr>
        <p:spPr>
          <a:xfrm>
            <a:off x="906350" y="2336873"/>
            <a:ext cx="4472327" cy="69313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75" name="Google Shape;75;p8"/>
          <p:cNvSpPr txBox="1">
            <a:spLocks noGrp="1"/>
          </p:cNvSpPr>
          <p:nvPr>
            <p:ph type="body" idx="2"/>
          </p:nvPr>
        </p:nvSpPr>
        <p:spPr>
          <a:xfrm>
            <a:off x="680322" y="3030008"/>
            <a:ext cx="4698355"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6" name="Google Shape;76;p8"/>
          <p:cNvSpPr txBox="1">
            <a:spLocks noGrp="1"/>
          </p:cNvSpPr>
          <p:nvPr>
            <p:ph type="body" idx="3"/>
          </p:nvPr>
        </p:nvSpPr>
        <p:spPr>
          <a:xfrm>
            <a:off x="5820154" y="2336873"/>
            <a:ext cx="4474028" cy="69207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77" name="Google Shape;77;p8"/>
          <p:cNvSpPr txBox="1">
            <a:spLocks noGrp="1"/>
          </p:cNvSpPr>
          <p:nvPr>
            <p:ph type="body" idx="4"/>
          </p:nvPr>
        </p:nvSpPr>
        <p:spPr>
          <a:xfrm>
            <a:off x="5594123" y="3030008"/>
            <a:ext cx="4700059"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8" name="Google Shape;78;p8"/>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pic>
        <p:nvPicPr>
          <p:cNvPr id="82" name="Google Shape;82;p9"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83" name="Google Shape;83;p9"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84" name="Google Shape;84;p9"/>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9"/>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9"/>
          <p:cNvSpPr txBox="1">
            <a:spLocks noGrp="1"/>
          </p:cNvSpPr>
          <p:nvPr>
            <p:ph type="title"/>
          </p:nvPr>
        </p:nvSpPr>
        <p:spPr>
          <a:xfrm>
            <a:off x="680321" y="753227"/>
            <a:ext cx="9613859" cy="10809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9"/>
          <p:cNvSpPr txBox="1">
            <a:spLocks noGrp="1"/>
          </p:cNvSpPr>
          <p:nvPr>
            <p:ph type="body" idx="1"/>
          </p:nvPr>
        </p:nvSpPr>
        <p:spPr>
          <a:xfrm>
            <a:off x="4685846" y="2336873"/>
            <a:ext cx="5608336" cy="35993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8" name="Google Shape;88;p9"/>
          <p:cNvSpPr txBox="1">
            <a:spLocks noGrp="1"/>
          </p:cNvSpPr>
          <p:nvPr>
            <p:ph type="body" idx="2"/>
          </p:nvPr>
        </p:nvSpPr>
        <p:spPr>
          <a:xfrm>
            <a:off x="680322" y="2336872"/>
            <a:ext cx="3790078" cy="359931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9"/>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9"/>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9"/>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2"/>
        <p:cNvGrpSpPr/>
        <p:nvPr/>
      </p:nvGrpSpPr>
      <p:grpSpPr>
        <a:xfrm>
          <a:off x="0" y="0"/>
          <a:ext cx="0" cy="0"/>
          <a:chOff x="0" y="0"/>
          <a:chExt cx="0" cy="0"/>
        </a:xfrm>
      </p:grpSpPr>
      <p:pic>
        <p:nvPicPr>
          <p:cNvPr id="93" name="Google Shape;93;p10"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94" name="Google Shape;94;p10"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95" name="Google Shape;95;p10"/>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0"/>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0"/>
          <p:cNvSpPr txBox="1">
            <a:spLocks noGrp="1"/>
          </p:cNvSpPr>
          <p:nvPr>
            <p:ph type="title"/>
          </p:nvPr>
        </p:nvSpPr>
        <p:spPr>
          <a:xfrm>
            <a:off x="680323" y="753228"/>
            <a:ext cx="9613857"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0"/>
          <p:cNvSpPr>
            <a:spLocks noGrp="1"/>
          </p:cNvSpPr>
          <p:nvPr>
            <p:ph type="pic" idx="2"/>
          </p:nvPr>
        </p:nvSpPr>
        <p:spPr>
          <a:xfrm>
            <a:off x="4868333" y="2336874"/>
            <a:ext cx="5425849" cy="3599312"/>
          </a:xfrm>
          <a:prstGeom prst="rect">
            <a:avLst/>
          </a:prstGeom>
          <a:noFill/>
          <a:ln>
            <a:noFill/>
          </a:ln>
          <a:effectLst>
            <a:outerShdw blurRad="76200" dist="63500" dir="5040000" algn="tl" rotWithShape="0">
              <a:srgbClr val="000000">
                <a:alpha val="40392"/>
              </a:srgbClr>
            </a:outerShdw>
          </a:effectLst>
        </p:spPr>
      </p:sp>
      <p:sp>
        <p:nvSpPr>
          <p:cNvPr id="99" name="Google Shape;99;p10"/>
          <p:cNvSpPr txBox="1">
            <a:spLocks noGrp="1"/>
          </p:cNvSpPr>
          <p:nvPr>
            <p:ph type="body" idx="1"/>
          </p:nvPr>
        </p:nvSpPr>
        <p:spPr>
          <a:xfrm>
            <a:off x="680323" y="2336873"/>
            <a:ext cx="3876256" cy="35993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0" name="Google Shape;100;p10"/>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0"/>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0"/>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6775B3"/>
            </a:gs>
            <a:gs pos="50000">
              <a:srgbClr val="556B8B"/>
            </a:gs>
            <a:gs pos="100000">
              <a:srgbClr val="203D43"/>
            </a:gs>
          </a:gsLst>
          <a:lin ang="2520000" scaled="0"/>
        </a:gradFill>
        <a:effectLst/>
      </p:bgPr>
    </p:bg>
    <p:spTree>
      <p:nvGrpSpPr>
        <p:cNvPr id="1" name="Shape 5"/>
        <p:cNvGrpSpPr/>
        <p:nvPr/>
      </p:nvGrpSpPr>
      <p:grpSpPr>
        <a:xfrm>
          <a:off x="0" y="0"/>
          <a:ext cx="0" cy="0"/>
          <a:chOff x="0" y="0"/>
          <a:chExt cx="0" cy="0"/>
        </a:xfrm>
      </p:grpSpPr>
      <p:pic>
        <p:nvPicPr>
          <p:cNvPr id="6" name="Google Shape;6;p1"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9" name="Google Shape;9;p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0" name="Google Shape;10;p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1" name="Google Shape;11;p1"/>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3600"/>
              <a:buFont typeface="Arial"/>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9"/>
          <p:cNvSpPr/>
          <p:nvPr/>
        </p:nvSpPr>
        <p:spPr>
          <a:xfrm>
            <a:off x="138897" y="2307708"/>
            <a:ext cx="11487048" cy="384716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IN" sz="5400" b="1" i="0" u="none" strike="noStrike" cap="none" dirty="0">
                <a:solidFill>
                  <a:schemeClr val="lt1"/>
                </a:solidFill>
                <a:latin typeface="Trebuchet MS"/>
                <a:ea typeface="Trebuchet MS"/>
                <a:cs typeface="Trebuchet MS"/>
                <a:sym typeface="Trebuchet MS"/>
              </a:rPr>
              <a:t> Web Development Internship</a:t>
            </a:r>
            <a:endParaRPr dirty="0"/>
          </a:p>
          <a:p>
            <a:pPr marL="0" marR="0" lvl="0" indent="0" algn="ctr" rtl="0">
              <a:lnSpc>
                <a:spcPct val="100000"/>
              </a:lnSpc>
              <a:spcBef>
                <a:spcPts val="0"/>
              </a:spcBef>
              <a:spcAft>
                <a:spcPts val="0"/>
              </a:spcAft>
              <a:buClr>
                <a:srgbClr val="000000"/>
              </a:buClr>
              <a:buSzPts val="5400"/>
              <a:buFont typeface="Arial"/>
              <a:buNone/>
            </a:pPr>
            <a:r>
              <a:rPr lang="en-IN" sz="5400" b="1" i="0" u="none" strike="noStrike" cap="none" dirty="0">
                <a:solidFill>
                  <a:schemeClr val="lt1"/>
                </a:solidFill>
                <a:latin typeface="Trebuchet MS"/>
                <a:ea typeface="Trebuchet MS"/>
                <a:cs typeface="Trebuchet MS"/>
                <a:sym typeface="Trebuchet MS"/>
              </a:rPr>
              <a:t> PICT FOSS Club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dirty="0">
                <a:solidFill>
                  <a:srgbClr val="FFFF00"/>
                </a:solidFill>
                <a:latin typeface="Trebuchet MS"/>
                <a:ea typeface="Trebuchet MS"/>
                <a:cs typeface="Trebuchet MS"/>
                <a:sym typeface="Trebuchet MS"/>
              </a:rPr>
              <a:t>PICT </a:t>
            </a:r>
            <a:r>
              <a:rPr lang="en-IN" sz="2800" b="1" i="0" u="none" strike="noStrike" cap="none" dirty="0" err="1">
                <a:solidFill>
                  <a:srgbClr val="FFFF00"/>
                </a:solidFill>
                <a:latin typeface="Trebuchet MS"/>
                <a:ea typeface="Trebuchet MS"/>
                <a:cs typeface="Trebuchet MS"/>
                <a:sym typeface="Trebuchet MS"/>
              </a:rPr>
              <a:t>TnP</a:t>
            </a:r>
            <a:r>
              <a:rPr lang="en-IN" sz="2800" b="1" i="0" u="none" strike="noStrike" cap="none" dirty="0">
                <a:solidFill>
                  <a:srgbClr val="FFFF00"/>
                </a:solidFill>
                <a:latin typeface="Trebuchet MS"/>
                <a:ea typeface="Trebuchet MS"/>
                <a:cs typeface="Trebuchet MS"/>
                <a:sym typeface="Trebuchet MS"/>
              </a:rPr>
              <a:t> Platform</a:t>
            </a:r>
            <a:r>
              <a:rPr lang="en-IN" sz="5400" b="1" i="0" u="none" strike="noStrike" cap="none" dirty="0">
                <a:solidFill>
                  <a:schemeClr val="lt1"/>
                </a:solidFill>
                <a:latin typeface="Trebuchet MS"/>
                <a:ea typeface="Trebuchet MS"/>
                <a:cs typeface="Trebuchet MS"/>
                <a:sym typeface="Trebuchet MS"/>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400"/>
              <a:buFont typeface="Arial"/>
              <a:buNone/>
            </a:pPr>
            <a:endParaRPr sz="5400" b="1" i="0" u="none" strike="noStrike" cap="none" dirty="0">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dirty="0">
                <a:solidFill>
                  <a:schemeClr val="lt1"/>
                </a:solidFill>
                <a:latin typeface="Trebuchet MS"/>
                <a:ea typeface="Trebuchet MS"/>
                <a:cs typeface="Trebuchet MS"/>
                <a:sym typeface="Trebuchet MS"/>
              </a:rPr>
              <a:t>                                                                 -By Vinayak Jamadar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Arial"/>
              <a:buNone/>
            </a:pPr>
            <a:r>
              <a:rPr lang="en-IN" sz="3600" b="0" i="0">
                <a:latin typeface="Trebuchet MS"/>
                <a:ea typeface="Trebuchet MS"/>
                <a:cs typeface="Trebuchet MS"/>
                <a:sym typeface="Trebuchet MS"/>
              </a:rPr>
              <a:t>METHODOLOGICAL DETAILS</a:t>
            </a:r>
            <a:endParaRPr>
              <a:latin typeface="Trebuchet MS"/>
              <a:ea typeface="Trebuchet MS"/>
              <a:cs typeface="Trebuchet MS"/>
              <a:sym typeface="Trebuchet MS"/>
            </a:endParaRPr>
          </a:p>
        </p:txBody>
      </p:sp>
      <p:sp>
        <p:nvSpPr>
          <p:cNvPr id="255" name="Google Shape;255;p28"/>
          <p:cNvSpPr txBox="1">
            <a:spLocks noGrp="1"/>
          </p:cNvSpPr>
          <p:nvPr>
            <p:ph type="body" idx="1"/>
          </p:nvPr>
        </p:nvSpPr>
        <p:spPr>
          <a:xfrm>
            <a:off x="497150" y="2336872"/>
            <a:ext cx="11363417" cy="4250359"/>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lt1"/>
              </a:buClr>
              <a:buSzPts val="2800"/>
              <a:buNone/>
            </a:pPr>
            <a:r>
              <a:rPr lang="en-IN" sz="2800">
                <a:solidFill>
                  <a:schemeClr val="lt1"/>
                </a:solidFill>
              </a:rPr>
              <a:t>4. Coding the website using ReactJS, Nodejs, ExpressJs, etc.:</a:t>
            </a:r>
            <a:endParaRPr/>
          </a:p>
          <a:p>
            <a:pPr marL="0" lvl="0" indent="0" algn="just" rtl="0">
              <a:lnSpc>
                <a:spcPct val="150000"/>
              </a:lnSpc>
              <a:spcBef>
                <a:spcPts val="1000"/>
              </a:spcBef>
              <a:spcAft>
                <a:spcPts val="0"/>
              </a:spcAft>
              <a:buClr>
                <a:schemeClr val="lt1"/>
              </a:buClr>
              <a:buSzPts val="1800"/>
              <a:buNone/>
            </a:pPr>
            <a:r>
              <a:rPr lang="en-IN" sz="1800"/>
              <a:t>The coding phase revolved around implementing the website's functionalities using a combination of technologies such as ReactJS, Node.js, Express.js, and other relevant tools and frameworks. Leveraging the power of ReactJS for frontend development and Node.js for backend, we built robust and scalable components that facilitated efficient data management, seamless user interactions, and integration with the backend database. By following best practices and adhering to coding standards, we ensured a well-structured and maintainable codebase.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Arial"/>
              <a:buNone/>
            </a:pPr>
            <a:r>
              <a:rPr lang="en-IN" sz="3600" b="0" i="0">
                <a:latin typeface="Trebuchet MS"/>
                <a:ea typeface="Trebuchet MS"/>
                <a:cs typeface="Trebuchet MS"/>
                <a:sym typeface="Trebuchet MS"/>
              </a:rPr>
              <a:t>METHODOLOGICAL DETAILS</a:t>
            </a:r>
            <a:endParaRPr>
              <a:latin typeface="Trebuchet MS"/>
              <a:ea typeface="Trebuchet MS"/>
              <a:cs typeface="Trebuchet MS"/>
              <a:sym typeface="Trebuchet MS"/>
            </a:endParaRPr>
          </a:p>
        </p:txBody>
      </p:sp>
      <p:sp>
        <p:nvSpPr>
          <p:cNvPr id="261" name="Google Shape;261;p29"/>
          <p:cNvSpPr txBox="1">
            <a:spLocks noGrp="1"/>
          </p:cNvSpPr>
          <p:nvPr>
            <p:ph type="body" idx="1"/>
          </p:nvPr>
        </p:nvSpPr>
        <p:spPr>
          <a:xfrm>
            <a:off x="517470" y="2357192"/>
            <a:ext cx="11363417" cy="4250359"/>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FFFF00"/>
              </a:buClr>
              <a:buSzPts val="2800"/>
              <a:buNone/>
            </a:pPr>
            <a:r>
              <a:rPr lang="en-IN" sz="2800">
                <a:solidFill>
                  <a:srgbClr val="FFFF00"/>
                </a:solidFill>
              </a:rPr>
              <a:t>ReactJS:</a:t>
            </a:r>
            <a:endParaRPr/>
          </a:p>
          <a:p>
            <a:pPr marL="400050" lvl="0" indent="-400050" algn="just" rtl="0">
              <a:lnSpc>
                <a:spcPct val="110000"/>
              </a:lnSpc>
              <a:spcBef>
                <a:spcPts val="1000"/>
              </a:spcBef>
              <a:spcAft>
                <a:spcPts val="0"/>
              </a:spcAft>
              <a:buClr>
                <a:schemeClr val="lt1"/>
              </a:buClr>
              <a:buSzPts val="1800"/>
              <a:buFont typeface="Trebuchet MS"/>
              <a:buAutoNum type="romanUcPeriod"/>
            </a:pPr>
            <a:r>
              <a:rPr lang="en-IN" sz="1800"/>
              <a:t>ReactJS is a popular open-source JavaScript library used for building dynamic user interfaces.</a:t>
            </a:r>
            <a:endParaRPr/>
          </a:p>
          <a:p>
            <a:pPr marL="400050" lvl="0" indent="-400050" algn="just" rtl="0">
              <a:lnSpc>
                <a:spcPct val="110000"/>
              </a:lnSpc>
              <a:spcBef>
                <a:spcPts val="1000"/>
              </a:spcBef>
              <a:spcAft>
                <a:spcPts val="0"/>
              </a:spcAft>
              <a:buClr>
                <a:schemeClr val="lt1"/>
              </a:buClr>
              <a:buSzPts val="1800"/>
              <a:buFont typeface="Trebuchet MS"/>
              <a:buAutoNum type="romanUcPeriod"/>
            </a:pPr>
            <a:r>
              <a:rPr lang="en-IN" sz="1800"/>
              <a:t>It provides a component-based approach to UI development, enabling easy reusability and maintenance.</a:t>
            </a:r>
            <a:endParaRPr/>
          </a:p>
          <a:p>
            <a:pPr marL="400050" lvl="0" indent="-400050" algn="just" rtl="0">
              <a:lnSpc>
                <a:spcPct val="110000"/>
              </a:lnSpc>
              <a:spcBef>
                <a:spcPts val="1000"/>
              </a:spcBef>
              <a:spcAft>
                <a:spcPts val="0"/>
              </a:spcAft>
              <a:buClr>
                <a:schemeClr val="lt1"/>
              </a:buClr>
              <a:buSzPts val="1800"/>
              <a:buFont typeface="Trebuchet MS"/>
              <a:buAutoNum type="romanUcPeriod"/>
            </a:pPr>
            <a:r>
              <a:rPr lang="en-IN" sz="1800"/>
              <a:t>ReactJS uses a virtual DOM, allowing for efficient and faster rendering of components.</a:t>
            </a:r>
            <a:endParaRPr/>
          </a:p>
          <a:p>
            <a:pPr marL="400050" lvl="0" indent="-400050" algn="just" rtl="0">
              <a:lnSpc>
                <a:spcPct val="110000"/>
              </a:lnSpc>
              <a:spcBef>
                <a:spcPts val="1000"/>
              </a:spcBef>
              <a:spcAft>
                <a:spcPts val="0"/>
              </a:spcAft>
              <a:buClr>
                <a:schemeClr val="lt1"/>
              </a:buClr>
              <a:buSzPts val="1800"/>
              <a:buFont typeface="Trebuchet MS"/>
              <a:buAutoNum type="romanUcPeriod"/>
            </a:pPr>
            <a:r>
              <a:rPr lang="en-IN" sz="1800"/>
              <a:t>It provides tools for managing state and handling events, making it easier to create complex UI interactions.</a:t>
            </a:r>
            <a:endParaRPr/>
          </a:p>
          <a:p>
            <a:pPr marL="400050" lvl="0" indent="-400050" algn="just" rtl="0">
              <a:lnSpc>
                <a:spcPct val="110000"/>
              </a:lnSpc>
              <a:spcBef>
                <a:spcPts val="1000"/>
              </a:spcBef>
              <a:spcAft>
                <a:spcPts val="0"/>
              </a:spcAft>
              <a:buClr>
                <a:schemeClr val="lt1"/>
              </a:buClr>
              <a:buSzPts val="1800"/>
              <a:buFont typeface="Trebuchet MS"/>
              <a:buAutoNum type="romanUcPeriod"/>
            </a:pPr>
            <a:r>
              <a:rPr lang="en-IN" sz="1800"/>
              <a:t>ReactJS has a vast and active community, with a plethora of resources and libraries available for developers.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Arial"/>
              <a:buNone/>
            </a:pPr>
            <a:r>
              <a:rPr lang="en-IN">
                <a:latin typeface="Trebuchet MS"/>
                <a:ea typeface="Trebuchet MS"/>
                <a:cs typeface="Trebuchet MS"/>
                <a:sym typeface="Trebuchet MS"/>
              </a:rPr>
              <a:t>METHODOLOGICAL DETAILS</a:t>
            </a:r>
            <a:endParaRPr>
              <a:latin typeface="Trebuchet MS"/>
              <a:ea typeface="Trebuchet MS"/>
              <a:cs typeface="Trebuchet MS"/>
              <a:sym typeface="Trebuchet MS"/>
            </a:endParaRPr>
          </a:p>
        </p:txBody>
      </p:sp>
      <p:sp>
        <p:nvSpPr>
          <p:cNvPr id="267" name="Google Shape;267;p30"/>
          <p:cNvSpPr txBox="1">
            <a:spLocks noGrp="1"/>
          </p:cNvSpPr>
          <p:nvPr>
            <p:ph type="body" idx="1"/>
          </p:nvPr>
        </p:nvSpPr>
        <p:spPr>
          <a:xfrm>
            <a:off x="680084" y="2062480"/>
            <a:ext cx="11059631" cy="4512945"/>
          </a:xfrm>
          <a:prstGeom prst="rect">
            <a:avLst/>
          </a:prstGeom>
          <a:noFill/>
          <a:ln>
            <a:noFill/>
          </a:ln>
        </p:spPr>
        <p:txBody>
          <a:bodyPr spcFirstLastPara="1" wrap="square" lIns="91425" tIns="45700" rIns="91425" bIns="45700" anchor="t" anchorCtr="0">
            <a:normAutofit fontScale="85000" lnSpcReduction="10000"/>
          </a:bodyPr>
          <a:lstStyle/>
          <a:p>
            <a:pPr marL="0" lvl="0" indent="0" algn="just" rtl="0">
              <a:lnSpc>
                <a:spcPct val="90000"/>
              </a:lnSpc>
              <a:spcBef>
                <a:spcPts val="0"/>
              </a:spcBef>
              <a:spcAft>
                <a:spcPts val="0"/>
              </a:spcAft>
              <a:buClr>
                <a:srgbClr val="FFFF00"/>
              </a:buClr>
              <a:buSzPct val="100000"/>
              <a:buNone/>
            </a:pPr>
            <a:r>
              <a:rPr lang="en-IN" sz="3500">
                <a:solidFill>
                  <a:srgbClr val="FFFF00"/>
                </a:solidFill>
              </a:rPr>
              <a:t>ExpressJS:</a:t>
            </a:r>
            <a:endParaRPr/>
          </a:p>
          <a:p>
            <a:pPr marL="400050" lvl="0" indent="-400050" algn="just" rtl="0">
              <a:lnSpc>
                <a:spcPct val="90000"/>
              </a:lnSpc>
              <a:spcBef>
                <a:spcPts val="1000"/>
              </a:spcBef>
              <a:spcAft>
                <a:spcPts val="0"/>
              </a:spcAft>
              <a:buClr>
                <a:schemeClr val="lt1"/>
              </a:buClr>
              <a:buSzPct val="100000"/>
              <a:buFont typeface="Trebuchet MS"/>
              <a:buAutoNum type="romanUcPeriod"/>
            </a:pPr>
            <a:r>
              <a:rPr lang="en-IN"/>
              <a:t>ExpressJS is a popular open-source web application framework for Node.js.</a:t>
            </a:r>
            <a:endParaRPr/>
          </a:p>
          <a:p>
            <a:pPr marL="400050" lvl="0" indent="-400050" algn="just" rtl="0">
              <a:lnSpc>
                <a:spcPct val="150000"/>
              </a:lnSpc>
              <a:spcBef>
                <a:spcPts val="1000"/>
              </a:spcBef>
              <a:spcAft>
                <a:spcPts val="0"/>
              </a:spcAft>
              <a:buClr>
                <a:schemeClr val="lt1"/>
              </a:buClr>
              <a:buSzPct val="100000"/>
              <a:buFont typeface="Trebuchet MS"/>
              <a:buAutoNum type="romanUcPeriod"/>
            </a:pPr>
            <a:r>
              <a:rPr lang="en-IN"/>
              <a:t>It provides a minimalist and flexible approach to building web applications and APIs.</a:t>
            </a:r>
            <a:endParaRPr/>
          </a:p>
          <a:p>
            <a:pPr marL="400050" lvl="0" indent="-400050" algn="just" rtl="0">
              <a:lnSpc>
                <a:spcPct val="150000"/>
              </a:lnSpc>
              <a:spcBef>
                <a:spcPts val="1000"/>
              </a:spcBef>
              <a:spcAft>
                <a:spcPts val="0"/>
              </a:spcAft>
              <a:buClr>
                <a:schemeClr val="lt1"/>
              </a:buClr>
              <a:buSzPct val="100000"/>
              <a:buFont typeface="Trebuchet MS"/>
              <a:buAutoNum type="romanUcPeriod"/>
            </a:pPr>
            <a:r>
              <a:rPr lang="en-IN"/>
              <a:t>ExpressJS offers robust routing capabilities, making it easy to define API endpoints and handle HTTP requests.</a:t>
            </a:r>
            <a:endParaRPr/>
          </a:p>
          <a:p>
            <a:pPr marL="400050" lvl="0" indent="-400050" algn="just" rtl="0">
              <a:lnSpc>
                <a:spcPct val="150000"/>
              </a:lnSpc>
              <a:spcBef>
                <a:spcPts val="1000"/>
              </a:spcBef>
              <a:spcAft>
                <a:spcPts val="0"/>
              </a:spcAft>
              <a:buClr>
                <a:schemeClr val="lt1"/>
              </a:buClr>
              <a:buSzPct val="100000"/>
              <a:buFont typeface="Trebuchet MS"/>
              <a:buAutoNum type="romanUcPeriod"/>
            </a:pPr>
            <a:r>
              <a:rPr lang="en-IN"/>
              <a:t>It provides middleware functions for handling common tasks such as authentication, logging, and error handling.</a:t>
            </a:r>
            <a:endParaRPr/>
          </a:p>
          <a:p>
            <a:pPr marL="400050" lvl="0" indent="-400050" algn="just" rtl="0">
              <a:lnSpc>
                <a:spcPct val="150000"/>
              </a:lnSpc>
              <a:spcBef>
                <a:spcPts val="1000"/>
              </a:spcBef>
              <a:spcAft>
                <a:spcPts val="0"/>
              </a:spcAft>
              <a:buClr>
                <a:schemeClr val="lt1"/>
              </a:buClr>
              <a:buSzPct val="100000"/>
              <a:buFont typeface="Trebuchet MS"/>
              <a:buAutoNum type="romanUcPeriod"/>
            </a:pPr>
            <a:r>
              <a:rPr lang="en-IN"/>
              <a:t>ExpressJS has a low learning curve, making it accessible for developers of all skill levels.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00000"/>
              <a:buFont typeface="Arial"/>
              <a:buNone/>
            </a:pPr>
            <a:br>
              <a:rPr lang="en-IN">
                <a:latin typeface="Trebuchet MS"/>
                <a:ea typeface="Trebuchet MS"/>
                <a:cs typeface="Trebuchet MS"/>
                <a:sym typeface="Trebuchet MS"/>
              </a:rPr>
            </a:br>
            <a:r>
              <a:rPr lang="en-IN">
                <a:latin typeface="Trebuchet MS"/>
                <a:ea typeface="Trebuchet MS"/>
                <a:cs typeface="Trebuchet MS"/>
                <a:sym typeface="Trebuchet MS"/>
              </a:rPr>
              <a:t>METHODOLOGICAL DETAILS</a:t>
            </a:r>
            <a:br>
              <a:rPr lang="en-IN">
                <a:latin typeface="Trebuchet MS"/>
                <a:ea typeface="Trebuchet MS"/>
                <a:cs typeface="Trebuchet MS"/>
                <a:sym typeface="Trebuchet MS"/>
              </a:rPr>
            </a:br>
            <a:endParaRPr>
              <a:latin typeface="Trebuchet MS"/>
              <a:ea typeface="Trebuchet MS"/>
              <a:cs typeface="Trebuchet MS"/>
              <a:sym typeface="Trebuchet MS"/>
            </a:endParaRPr>
          </a:p>
        </p:txBody>
      </p:sp>
      <p:sp>
        <p:nvSpPr>
          <p:cNvPr id="273" name="Google Shape;273;p31"/>
          <p:cNvSpPr txBox="1">
            <a:spLocks noGrp="1"/>
          </p:cNvSpPr>
          <p:nvPr>
            <p:ph type="body" idx="1"/>
          </p:nvPr>
        </p:nvSpPr>
        <p:spPr>
          <a:xfrm>
            <a:off x="680085" y="2012315"/>
            <a:ext cx="11315270" cy="4675505"/>
          </a:xfrm>
          <a:prstGeom prst="rect">
            <a:avLst/>
          </a:prstGeom>
          <a:noFill/>
          <a:ln>
            <a:noFill/>
          </a:ln>
        </p:spPr>
        <p:txBody>
          <a:bodyPr spcFirstLastPara="1" wrap="square" lIns="91425" tIns="45700" rIns="91425" bIns="45700" anchor="t" anchorCtr="0">
            <a:normAutofit fontScale="97500"/>
          </a:bodyPr>
          <a:lstStyle/>
          <a:p>
            <a:pPr marL="0" lvl="0" indent="0" algn="just" rtl="0">
              <a:lnSpc>
                <a:spcPct val="90000"/>
              </a:lnSpc>
              <a:spcBef>
                <a:spcPts val="0"/>
              </a:spcBef>
              <a:spcAft>
                <a:spcPts val="0"/>
              </a:spcAft>
              <a:buClr>
                <a:srgbClr val="FFFF00"/>
              </a:buClr>
              <a:buSzPct val="100000"/>
              <a:buNone/>
            </a:pPr>
            <a:r>
              <a:rPr lang="en-IN" sz="3200">
                <a:solidFill>
                  <a:srgbClr val="FFFF00"/>
                </a:solidFill>
              </a:rPr>
              <a:t>MongoDB:</a:t>
            </a:r>
            <a:endParaRPr sz="800"/>
          </a:p>
          <a:p>
            <a:pPr marL="0" lvl="0" indent="0" algn="just" rtl="0">
              <a:lnSpc>
                <a:spcPct val="90000"/>
              </a:lnSpc>
              <a:spcBef>
                <a:spcPts val="1000"/>
              </a:spcBef>
              <a:spcAft>
                <a:spcPts val="0"/>
              </a:spcAft>
              <a:buClr>
                <a:schemeClr val="lt1"/>
              </a:buClr>
              <a:buSzPct val="100000"/>
              <a:buNone/>
            </a:pPr>
            <a:endParaRPr sz="800"/>
          </a:p>
          <a:p>
            <a:pPr marL="400050" lvl="0" indent="-400050" algn="just" rtl="0">
              <a:lnSpc>
                <a:spcPct val="150000"/>
              </a:lnSpc>
              <a:spcBef>
                <a:spcPts val="1000"/>
              </a:spcBef>
              <a:spcAft>
                <a:spcPts val="0"/>
              </a:spcAft>
              <a:buClr>
                <a:schemeClr val="lt1"/>
              </a:buClr>
              <a:buSzPct val="100000"/>
              <a:buFont typeface="Trebuchet MS"/>
              <a:buAutoNum type="romanUcPeriod"/>
            </a:pPr>
            <a:r>
              <a:rPr lang="en-IN" sz="2000"/>
              <a:t>MongoDB is a popular open-source NoSQL database used for storing and retrieving large volumes of unstructured data.</a:t>
            </a:r>
            <a:endParaRPr sz="800"/>
          </a:p>
          <a:p>
            <a:pPr marL="400050" lvl="0" indent="-400050" algn="just" rtl="0">
              <a:lnSpc>
                <a:spcPct val="150000"/>
              </a:lnSpc>
              <a:spcBef>
                <a:spcPts val="1000"/>
              </a:spcBef>
              <a:spcAft>
                <a:spcPts val="0"/>
              </a:spcAft>
              <a:buClr>
                <a:schemeClr val="lt1"/>
              </a:buClr>
              <a:buSzPct val="100000"/>
              <a:buFont typeface="Trebuchet MS"/>
              <a:buAutoNum type="romanUcPeriod"/>
            </a:pPr>
            <a:r>
              <a:rPr lang="en-IN" sz="2000"/>
              <a:t>It provides a document-oriented data model, allowing for easy scalability and flexibility.</a:t>
            </a:r>
            <a:endParaRPr sz="800"/>
          </a:p>
          <a:p>
            <a:pPr marL="400050" lvl="0" indent="-400050" algn="just" rtl="0">
              <a:lnSpc>
                <a:spcPct val="150000"/>
              </a:lnSpc>
              <a:spcBef>
                <a:spcPts val="1000"/>
              </a:spcBef>
              <a:spcAft>
                <a:spcPts val="0"/>
              </a:spcAft>
              <a:buClr>
                <a:schemeClr val="lt1"/>
              </a:buClr>
              <a:buSzPct val="100000"/>
              <a:buFont typeface="Trebuchet MS"/>
              <a:buAutoNum type="romanUcPeriod"/>
            </a:pPr>
            <a:r>
              <a:rPr lang="en-IN" sz="2000"/>
              <a:t>MongoDB supports a wide range of data types and supports rich queries, making it easy to retrieve data based on various criteria.</a:t>
            </a:r>
            <a:endParaRPr sz="800"/>
          </a:p>
          <a:p>
            <a:pPr marL="400050" lvl="0" indent="-400050" algn="just" rtl="0">
              <a:lnSpc>
                <a:spcPct val="150000"/>
              </a:lnSpc>
              <a:spcBef>
                <a:spcPts val="1000"/>
              </a:spcBef>
              <a:spcAft>
                <a:spcPts val="0"/>
              </a:spcAft>
              <a:buClr>
                <a:schemeClr val="lt1"/>
              </a:buClr>
              <a:buSzPct val="100000"/>
              <a:buFont typeface="Trebuchet MS"/>
              <a:buAutoNum type="romanUcPeriod"/>
            </a:pPr>
            <a:r>
              <a:rPr lang="en-IN" sz="2000"/>
              <a:t>It offers features such as automatic sharding, replication, and load balancing, ensuring high availability and fault tolerance.</a:t>
            </a:r>
            <a:endParaRPr sz="800"/>
          </a:p>
          <a:p>
            <a:pPr marL="0" lvl="0" indent="0" algn="just" rtl="0">
              <a:lnSpc>
                <a:spcPct val="150000"/>
              </a:lnSpc>
              <a:spcBef>
                <a:spcPts val="1000"/>
              </a:spcBef>
              <a:spcAft>
                <a:spcPts val="0"/>
              </a:spcAft>
              <a:buClr>
                <a:schemeClr val="lt1"/>
              </a:buClr>
              <a:buSzPct val="100000"/>
              <a:buFont typeface="Trebuchet MS"/>
              <a:buNone/>
            </a:pP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Arial"/>
              <a:buNone/>
            </a:pPr>
            <a:r>
              <a:rPr lang="en-IN" sz="3600" b="0" i="0">
                <a:latin typeface="Trebuchet MS"/>
                <a:ea typeface="Trebuchet MS"/>
                <a:cs typeface="Trebuchet MS"/>
                <a:sym typeface="Trebuchet MS"/>
              </a:rPr>
              <a:t>METHODOLOGICAL DETAILS</a:t>
            </a:r>
            <a:endParaRPr>
              <a:latin typeface="Trebuchet MS"/>
              <a:ea typeface="Trebuchet MS"/>
              <a:cs typeface="Trebuchet MS"/>
              <a:sym typeface="Trebuchet MS"/>
            </a:endParaRPr>
          </a:p>
        </p:txBody>
      </p:sp>
      <p:sp>
        <p:nvSpPr>
          <p:cNvPr id="279" name="Google Shape;279;p32"/>
          <p:cNvSpPr txBox="1">
            <a:spLocks noGrp="1"/>
          </p:cNvSpPr>
          <p:nvPr>
            <p:ph type="body" idx="1"/>
          </p:nvPr>
        </p:nvSpPr>
        <p:spPr>
          <a:xfrm>
            <a:off x="497150" y="2336872"/>
            <a:ext cx="11363417" cy="4250359"/>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lt1"/>
              </a:buClr>
              <a:buSzPts val="2400"/>
              <a:buNone/>
            </a:pPr>
            <a:r>
              <a:rPr lang="en-IN" dirty="0">
                <a:solidFill>
                  <a:schemeClr val="lt1"/>
                </a:solidFill>
              </a:rPr>
              <a:t>5. Testing the website for bugs and errors:</a:t>
            </a:r>
            <a:endParaRPr dirty="0"/>
          </a:p>
          <a:p>
            <a:pPr marL="0" lvl="0" indent="0" algn="just" rtl="0">
              <a:lnSpc>
                <a:spcPct val="150000"/>
              </a:lnSpc>
              <a:spcBef>
                <a:spcPts val="1000"/>
              </a:spcBef>
              <a:spcAft>
                <a:spcPts val="0"/>
              </a:spcAft>
              <a:buClr>
                <a:schemeClr val="lt1"/>
              </a:buClr>
              <a:buSzPts val="1800"/>
              <a:buNone/>
            </a:pPr>
            <a:r>
              <a:rPr lang="en-IN" sz="1800" dirty="0"/>
              <a:t>Thorough testing was an integral part of the methodology to ensure the website's functionality, reliability, and performance. Rigorous testing processes, including unit testing, integration testing, and user acceptance testing, were carried out to identify and rectify any bugs, errors, or inconsistencies in the website. By conducting both manual and automated testing, we aimed to deliver a high-quality website that met the client's requirements and provided a seamless user experience.</a:t>
            </a:r>
            <a:endParaRPr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Arial"/>
              <a:buNone/>
            </a:pPr>
            <a:r>
              <a:rPr lang="en-IN" b="0" i="0">
                <a:latin typeface="Trebuchet MS"/>
                <a:ea typeface="Trebuchet MS"/>
                <a:cs typeface="Trebuchet MS"/>
                <a:sym typeface="Trebuchet MS"/>
              </a:rPr>
              <a:t>OUTCOMES OF INTERNSHIP</a:t>
            </a:r>
            <a:endParaRPr>
              <a:latin typeface="Trebuchet MS"/>
              <a:ea typeface="Trebuchet MS"/>
              <a:cs typeface="Trebuchet MS"/>
              <a:sym typeface="Trebuchet MS"/>
            </a:endParaRPr>
          </a:p>
        </p:txBody>
      </p:sp>
      <p:sp>
        <p:nvSpPr>
          <p:cNvPr id="285" name="Google Shape;285;p33"/>
          <p:cNvSpPr txBox="1">
            <a:spLocks noGrp="1"/>
          </p:cNvSpPr>
          <p:nvPr>
            <p:ph type="body" idx="1"/>
          </p:nvPr>
        </p:nvSpPr>
        <p:spPr>
          <a:xfrm>
            <a:off x="133356" y="2110730"/>
            <a:ext cx="11891496" cy="4250359"/>
          </a:xfrm>
          <a:prstGeom prst="rect">
            <a:avLst/>
          </a:prstGeom>
          <a:noFill/>
          <a:ln>
            <a:noFill/>
          </a:ln>
        </p:spPr>
        <p:txBody>
          <a:bodyPr spcFirstLastPara="1" wrap="square" lIns="91425" tIns="45700" rIns="91425" bIns="45700" anchor="t" anchorCtr="0">
            <a:normAutofit fontScale="65000" lnSpcReduction="20000"/>
          </a:bodyPr>
          <a:lstStyle/>
          <a:p>
            <a:pPr marL="0" lvl="0" indent="0" algn="just" rtl="0">
              <a:lnSpc>
                <a:spcPct val="90000"/>
              </a:lnSpc>
              <a:spcBef>
                <a:spcPts val="0"/>
              </a:spcBef>
              <a:spcAft>
                <a:spcPts val="0"/>
              </a:spcAft>
              <a:buClr>
                <a:srgbClr val="FFFF00"/>
              </a:buClr>
              <a:buSzPct val="100000"/>
              <a:buNone/>
            </a:pPr>
            <a:r>
              <a:rPr lang="en-IN" sz="6000" b="0" i="0">
                <a:solidFill>
                  <a:srgbClr val="FFFF00"/>
                </a:solidFill>
                <a:latin typeface="Trebuchet MS"/>
                <a:ea typeface="Trebuchet MS"/>
                <a:cs typeface="Trebuchet MS"/>
                <a:sym typeface="Trebuchet MS"/>
              </a:rPr>
              <a:t>The outcomes of my internship were:</a:t>
            </a:r>
            <a:endParaRPr>
              <a:latin typeface="Trebuchet MS"/>
              <a:ea typeface="Trebuchet MS"/>
              <a:cs typeface="Trebuchet MS"/>
              <a:sym typeface="Trebuchet MS"/>
            </a:endParaRPr>
          </a:p>
          <a:p>
            <a:pPr marL="228600" lvl="0" indent="-228600" algn="just" rtl="0">
              <a:lnSpc>
                <a:spcPct val="100000"/>
              </a:lnSpc>
              <a:spcBef>
                <a:spcPts val="1000"/>
              </a:spcBef>
              <a:spcAft>
                <a:spcPts val="0"/>
              </a:spcAft>
              <a:buClr>
                <a:schemeClr val="lt1"/>
              </a:buClr>
              <a:buSzPct val="100000"/>
              <a:buFont typeface="Arial"/>
              <a:buChar char="•"/>
            </a:pPr>
            <a:r>
              <a:rPr lang="en-IN" sz="3200" b="0" i="0">
                <a:latin typeface="Trebuchet MS"/>
                <a:ea typeface="Trebuchet MS"/>
                <a:cs typeface="Trebuchet MS"/>
                <a:sym typeface="Trebuchet MS"/>
              </a:rPr>
              <a:t>Improved technical skills: Through our work on the TnP website, we likely gained hands-on experience with various technologies such as ReactJS, NodeJS, and MongoDB. This experience likely helped us improve our technical skills and knowledge of web development.</a:t>
            </a:r>
            <a:endParaRPr>
              <a:latin typeface="Trebuchet MS"/>
              <a:ea typeface="Trebuchet MS"/>
              <a:cs typeface="Trebuchet MS"/>
              <a:sym typeface="Trebuchet MS"/>
            </a:endParaRPr>
          </a:p>
          <a:p>
            <a:pPr marL="228600" lvl="0" indent="-228600" algn="just" rtl="0">
              <a:lnSpc>
                <a:spcPct val="100000"/>
              </a:lnSpc>
              <a:spcBef>
                <a:spcPts val="1000"/>
              </a:spcBef>
              <a:spcAft>
                <a:spcPts val="0"/>
              </a:spcAft>
              <a:buClr>
                <a:schemeClr val="lt1"/>
              </a:buClr>
              <a:buSzPct val="100000"/>
              <a:buFont typeface="Arial"/>
              <a:buChar char="•"/>
            </a:pPr>
            <a:r>
              <a:rPr lang="en-IN" sz="3200" b="0" i="0">
                <a:latin typeface="Trebuchet MS"/>
                <a:ea typeface="Trebuchet MS"/>
                <a:cs typeface="Trebuchet MS"/>
                <a:sym typeface="Trebuchet MS"/>
              </a:rPr>
              <a:t>Real-world project experience: Developing a website for a real client likely exposed us to a range of challenges and obstacles that are not present in tutorial projects. This experience could help us stand out to potential employers in the future.</a:t>
            </a:r>
            <a:endParaRPr>
              <a:latin typeface="Trebuchet MS"/>
              <a:ea typeface="Trebuchet MS"/>
              <a:cs typeface="Trebuchet MS"/>
              <a:sym typeface="Trebuchet MS"/>
            </a:endParaRPr>
          </a:p>
          <a:p>
            <a:pPr marL="228600" lvl="0" indent="-228600" algn="just" rtl="0">
              <a:lnSpc>
                <a:spcPct val="100000"/>
              </a:lnSpc>
              <a:spcBef>
                <a:spcPts val="1000"/>
              </a:spcBef>
              <a:spcAft>
                <a:spcPts val="0"/>
              </a:spcAft>
              <a:buClr>
                <a:schemeClr val="lt1"/>
              </a:buClr>
              <a:buSzPct val="100000"/>
              <a:buFont typeface="Arial"/>
              <a:buChar char="•"/>
            </a:pPr>
            <a:r>
              <a:rPr lang="en-IN" sz="3200" b="0" i="0">
                <a:latin typeface="Trebuchet MS"/>
                <a:ea typeface="Trebuchet MS"/>
                <a:cs typeface="Trebuchet MS"/>
                <a:sym typeface="Trebuchet MS"/>
              </a:rPr>
              <a:t>Improved collaboration and communication skills: Working in a team with the TnP Cell likely required us to communicate effectively, collaborate with others, and manage our time efficiently. </a:t>
            </a:r>
            <a:endParaRPr>
              <a:latin typeface="Trebuchet MS"/>
              <a:ea typeface="Trebuchet MS"/>
              <a:cs typeface="Trebuchet MS"/>
              <a:sym typeface="Trebuchet MS"/>
            </a:endParaRPr>
          </a:p>
          <a:p>
            <a:pPr marL="228600" lvl="0" indent="-228600" algn="just" rtl="0">
              <a:lnSpc>
                <a:spcPct val="100000"/>
              </a:lnSpc>
              <a:spcBef>
                <a:spcPts val="1000"/>
              </a:spcBef>
              <a:spcAft>
                <a:spcPts val="0"/>
              </a:spcAft>
              <a:buClr>
                <a:schemeClr val="lt1"/>
              </a:buClr>
              <a:buSzPct val="100000"/>
              <a:buFont typeface="Arial"/>
              <a:buChar char="•"/>
            </a:pPr>
            <a:r>
              <a:rPr lang="en-IN" sz="3200" b="0" i="0">
                <a:latin typeface="Trebuchet MS"/>
                <a:ea typeface="Trebuchet MS"/>
                <a:cs typeface="Trebuchet MS"/>
                <a:sym typeface="Trebuchet MS"/>
              </a:rPr>
              <a:t>Positive impact on TnP Cell operations: By developing a website to streamline recruitment processes and generate custom reports, you likely had a positive impact on the efficiency of the TnP Cell. </a:t>
            </a:r>
            <a:endParaRPr>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4"/>
          <p:cNvSpPr txBox="1">
            <a:spLocks noGrp="1"/>
          </p:cNvSpPr>
          <p:nvPr>
            <p:ph type="title" idx="4294967295"/>
          </p:nvPr>
        </p:nvSpPr>
        <p:spPr>
          <a:xfrm>
            <a:off x="0" y="753110"/>
            <a:ext cx="9613900" cy="10807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rebuchet MS"/>
              <a:buNone/>
            </a:pPr>
            <a:endParaRPr/>
          </a:p>
        </p:txBody>
      </p:sp>
      <p:pic>
        <p:nvPicPr>
          <p:cNvPr id="291" name="Google Shape;291;p34" descr="ss_01"/>
          <p:cNvPicPr preferRelativeResize="0">
            <a:picLocks noGrp="1"/>
          </p:cNvPicPr>
          <p:nvPr>
            <p:ph type="body" idx="4294967295"/>
          </p:nvPr>
        </p:nvPicPr>
        <p:blipFill rotWithShape="1">
          <a:blip r:embed="rId3">
            <a:alphaModFix/>
          </a:blip>
          <a:srcRect/>
          <a:stretch/>
        </p:blipFill>
        <p:spPr>
          <a:xfrm>
            <a:off x="17756" y="64770"/>
            <a:ext cx="12216130" cy="67938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Arial"/>
              <a:buNone/>
            </a:pPr>
            <a:r>
              <a:rPr lang="en-IN">
                <a:latin typeface="Arial"/>
                <a:ea typeface="Arial"/>
                <a:cs typeface="Arial"/>
                <a:sym typeface="Arial"/>
              </a:rPr>
              <a:t>My Work</a:t>
            </a:r>
            <a:endParaRPr/>
          </a:p>
        </p:txBody>
      </p:sp>
      <p:pic>
        <p:nvPicPr>
          <p:cNvPr id="297" name="Google Shape;297;p35" descr="ss_02"/>
          <p:cNvPicPr preferRelativeResize="0">
            <a:picLocks noGrp="1"/>
          </p:cNvPicPr>
          <p:nvPr>
            <p:ph type="body" idx="1"/>
          </p:nvPr>
        </p:nvPicPr>
        <p:blipFill rotWithShape="1">
          <a:blip r:embed="rId3">
            <a:alphaModFix/>
          </a:blip>
          <a:srcRect/>
          <a:stretch/>
        </p:blipFill>
        <p:spPr>
          <a:xfrm>
            <a:off x="0" y="0"/>
            <a:ext cx="12192001"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Arial"/>
              <a:buNone/>
            </a:pPr>
            <a:r>
              <a:rPr lang="en-IN">
                <a:latin typeface="Arial"/>
                <a:ea typeface="Arial"/>
                <a:cs typeface="Arial"/>
                <a:sym typeface="Arial"/>
              </a:rPr>
              <a:t>My Work</a:t>
            </a:r>
            <a:endParaRPr/>
          </a:p>
        </p:txBody>
      </p:sp>
      <p:pic>
        <p:nvPicPr>
          <p:cNvPr id="303" name="Google Shape;303;p36" descr="ss_03"/>
          <p:cNvPicPr preferRelativeResize="0">
            <a:picLocks noGrp="1"/>
          </p:cNvPicPr>
          <p:nvPr>
            <p:ph type="body" idx="1"/>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7" descr="ss_5"/>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0"/>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IN"/>
              <a:t>Problem Statement</a:t>
            </a:r>
            <a:endParaRPr/>
          </a:p>
        </p:txBody>
      </p:sp>
      <p:sp>
        <p:nvSpPr>
          <p:cNvPr id="208" name="Google Shape;208;p20"/>
          <p:cNvSpPr txBox="1">
            <a:spLocks noGrp="1"/>
          </p:cNvSpPr>
          <p:nvPr>
            <p:ph type="body" idx="1"/>
          </p:nvPr>
        </p:nvSpPr>
        <p:spPr>
          <a:xfrm>
            <a:off x="680321" y="2336873"/>
            <a:ext cx="11187214" cy="359931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3200"/>
              <a:buChar char="•"/>
            </a:pPr>
            <a:r>
              <a:rPr lang="en-IN" sz="3200"/>
              <a:t>The project was to develop a  PICT TnP Platform, which aimed to streamline the recruitment process for the institute. This application will help PICT TnP Cell for generating custom reports of students in the placement.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8" descr="ss_06"/>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39" descr="ss_07"/>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0" descr="ss_0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1" descr="ss_09"/>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42" descr="ss_10"/>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43" descr="ss_11"/>
          <p:cNvPicPr preferRelativeResize="0"/>
          <p:nvPr/>
        </p:nvPicPr>
        <p:blipFill rotWithShape="1">
          <a:blip r:embed="rId3">
            <a:alphaModFix/>
          </a:blip>
          <a:srcRect/>
          <a:stretch/>
        </p:blipFill>
        <p:spPr>
          <a:xfrm>
            <a:off x="0" y="190500"/>
            <a:ext cx="12192000" cy="6477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44" descr="ss_12"/>
          <p:cNvPicPr preferRelativeResize="0"/>
          <p:nvPr/>
        </p:nvPicPr>
        <p:blipFill rotWithShape="1">
          <a:blip r:embed="rId3">
            <a:alphaModFix/>
          </a:blip>
          <a:srcRect/>
          <a:stretch/>
        </p:blipFill>
        <p:spPr>
          <a:xfrm>
            <a:off x="0" y="190500"/>
            <a:ext cx="12192000" cy="6477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5"/>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rebuchet MS"/>
              <a:buNone/>
            </a:pPr>
            <a:r>
              <a:rPr lang="en-IN" sz="4400" b="1"/>
              <a:t>               CONCLUSION</a:t>
            </a:r>
            <a:endParaRPr sz="4400"/>
          </a:p>
        </p:txBody>
      </p:sp>
      <p:sp>
        <p:nvSpPr>
          <p:cNvPr id="349" name="Google Shape;349;p45"/>
          <p:cNvSpPr txBox="1">
            <a:spLocks noGrp="1"/>
          </p:cNvSpPr>
          <p:nvPr>
            <p:ph type="body" idx="1"/>
          </p:nvPr>
        </p:nvSpPr>
        <p:spPr>
          <a:xfrm>
            <a:off x="521111" y="2336872"/>
            <a:ext cx="11297264" cy="4978328"/>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lt1"/>
              </a:buClr>
              <a:buSzPts val="2400"/>
              <a:buNone/>
            </a:pPr>
            <a:r>
              <a:rPr lang="en-IN" sz="2000" b="0" i="0">
                <a:solidFill>
                  <a:schemeClr val="lt1"/>
                </a:solidFill>
                <a:latin typeface="Trebuchet MS"/>
                <a:ea typeface="Trebuchet MS"/>
                <a:cs typeface="Trebuchet MS"/>
                <a:sym typeface="Trebuchet MS"/>
              </a:rPr>
              <a:t>In conclusion, this internship provided valuable experience in web development, project management, and collaboration. By working closely with the TnP Cell, we gained a deeper understanding of the recruitment process and how technology can be used to streamline operations. </a:t>
            </a:r>
            <a:endParaRPr/>
          </a:p>
          <a:p>
            <a:pPr marL="0" lvl="0" indent="0" algn="just" rtl="0">
              <a:lnSpc>
                <a:spcPct val="150000"/>
              </a:lnSpc>
              <a:spcBef>
                <a:spcPts val="0"/>
              </a:spcBef>
              <a:spcAft>
                <a:spcPts val="0"/>
              </a:spcAft>
              <a:buClr>
                <a:schemeClr val="lt1"/>
              </a:buClr>
              <a:buSzPts val="2400"/>
              <a:buNone/>
            </a:pPr>
            <a:r>
              <a:rPr lang="en-IN" sz="2000" b="0" i="0">
                <a:solidFill>
                  <a:schemeClr val="lt1"/>
                </a:solidFill>
                <a:latin typeface="Trebuchet MS"/>
                <a:ea typeface="Trebuchet MS"/>
                <a:cs typeface="Trebuchet MS"/>
                <a:sym typeface="Trebuchet MS"/>
              </a:rPr>
              <a:t>Our work on the TnP website likely had a positive impact on the efficiency of the TnP Cell and could lead to better outcomes for students and the institute. Overall, this internship helped us develop important technical and soft skills that will be useful in our future career endeavours.</a:t>
            </a:r>
            <a:endParaRPr sz="2000">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ctrTitle"/>
          </p:nvPr>
        </p:nvSpPr>
        <p:spPr>
          <a:xfrm>
            <a:off x="-1634877" y="2502418"/>
            <a:ext cx="8144134" cy="137307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5400"/>
              <a:buFont typeface="Trebuchet MS"/>
              <a:buNone/>
            </a:pPr>
            <a:r>
              <a:rPr lang="en-I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IN" b="1"/>
              <a:t>                INTRODUCTION</a:t>
            </a:r>
            <a:endParaRPr/>
          </a:p>
        </p:txBody>
      </p:sp>
      <p:sp>
        <p:nvSpPr>
          <p:cNvPr id="214" name="Google Shape;214;p21"/>
          <p:cNvSpPr txBox="1">
            <a:spLocks noGrp="1"/>
          </p:cNvSpPr>
          <p:nvPr>
            <p:ph type="body" idx="1"/>
          </p:nvPr>
        </p:nvSpPr>
        <p:spPr>
          <a:xfrm>
            <a:off x="680321" y="2336873"/>
            <a:ext cx="11098724" cy="3599316"/>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lt1"/>
              </a:buClr>
              <a:buSzPts val="3200"/>
              <a:buChar char="•"/>
            </a:pPr>
            <a:r>
              <a:rPr lang="en-IN" sz="3200"/>
              <a:t>This presentation documents my internship experience at the TnP cell of my college, where I worked on developing a website to streamline the recruitment process and generate custom reports of students in the placement process. In this report, I will describe the problem the website aims to solve, the technologies and tools I used to develop it, and the impact it has had on the recruitment process and TnP cell.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2"/>
          <p:cNvSpPr txBox="1">
            <a:spLocks noGrp="1"/>
          </p:cNvSpPr>
          <p:nvPr>
            <p:ph type="title"/>
          </p:nvPr>
        </p:nvSpPr>
        <p:spPr>
          <a:xfrm>
            <a:off x="218205"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IN">
                <a:latin typeface="Trebuchet MS"/>
                <a:ea typeface="Trebuchet MS"/>
                <a:cs typeface="Trebuchet MS"/>
                <a:sym typeface="Trebuchet MS"/>
              </a:rPr>
              <a:t>                     O</a:t>
            </a:r>
            <a:r>
              <a:rPr lang="en-IN" i="0">
                <a:latin typeface="Trebuchet MS"/>
                <a:ea typeface="Trebuchet MS"/>
                <a:cs typeface="Trebuchet MS"/>
                <a:sym typeface="Trebuchet MS"/>
              </a:rPr>
              <a:t>BJECTIVES OF INTERNSHIP</a:t>
            </a:r>
            <a:endParaRPr>
              <a:latin typeface="Trebuchet MS"/>
              <a:ea typeface="Trebuchet MS"/>
              <a:cs typeface="Trebuchet MS"/>
              <a:sym typeface="Trebuchet MS"/>
            </a:endParaRPr>
          </a:p>
        </p:txBody>
      </p:sp>
      <p:sp>
        <p:nvSpPr>
          <p:cNvPr id="220" name="Google Shape;220;p22"/>
          <p:cNvSpPr txBox="1">
            <a:spLocks noGrp="1"/>
          </p:cNvSpPr>
          <p:nvPr>
            <p:ph type="body" idx="1"/>
          </p:nvPr>
        </p:nvSpPr>
        <p:spPr>
          <a:xfrm>
            <a:off x="680321" y="2336873"/>
            <a:ext cx="11334698" cy="3599316"/>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lt1"/>
              </a:buClr>
              <a:buSzPts val="2000"/>
              <a:buChar char="•"/>
            </a:pPr>
            <a:r>
              <a:rPr lang="en-IN" sz="2000"/>
              <a:t>To gain hands-on experience in developing a real-world application using Node.js, MongoDB, Express.js, and React.js.</a:t>
            </a:r>
            <a:endParaRPr/>
          </a:p>
          <a:p>
            <a:pPr marL="228600" lvl="0" indent="-228600" algn="just" rtl="0">
              <a:lnSpc>
                <a:spcPct val="90000"/>
              </a:lnSpc>
              <a:spcBef>
                <a:spcPts val="1000"/>
              </a:spcBef>
              <a:spcAft>
                <a:spcPts val="0"/>
              </a:spcAft>
              <a:buClr>
                <a:schemeClr val="lt1"/>
              </a:buClr>
              <a:buSzPts val="2000"/>
              <a:buChar char="•"/>
            </a:pPr>
            <a:r>
              <a:rPr lang="en-IN" sz="2000"/>
              <a:t>To understand the recruitment process of our institute and identify opportunities to streamline it using technology.</a:t>
            </a:r>
            <a:endParaRPr/>
          </a:p>
          <a:p>
            <a:pPr marL="228600" lvl="0" indent="-228600" algn="just" rtl="0">
              <a:lnSpc>
                <a:spcPct val="90000"/>
              </a:lnSpc>
              <a:spcBef>
                <a:spcPts val="1000"/>
              </a:spcBef>
              <a:spcAft>
                <a:spcPts val="0"/>
              </a:spcAft>
              <a:buClr>
                <a:schemeClr val="lt1"/>
              </a:buClr>
              <a:buSzPts val="2000"/>
              <a:buChar char="•"/>
            </a:pPr>
            <a:r>
              <a:rPr lang="en-IN" sz="2000"/>
              <a:t>To develop skills in agile software development, including requirements gathering, design, coding, testing, and deployment.</a:t>
            </a:r>
            <a:endParaRPr/>
          </a:p>
          <a:p>
            <a:pPr marL="228600" lvl="0" indent="-228600" algn="just" rtl="0">
              <a:lnSpc>
                <a:spcPct val="90000"/>
              </a:lnSpc>
              <a:spcBef>
                <a:spcPts val="1000"/>
              </a:spcBef>
              <a:spcAft>
                <a:spcPts val="0"/>
              </a:spcAft>
              <a:buClr>
                <a:schemeClr val="lt1"/>
              </a:buClr>
              <a:buSzPts val="2000"/>
              <a:buChar char="•"/>
            </a:pPr>
            <a:r>
              <a:rPr lang="en-IN" sz="2000"/>
              <a:t>To improve teamwork and communication skills by collaborating with other developers, designers, and stakeholders on the project.</a:t>
            </a:r>
            <a:endParaRPr/>
          </a:p>
          <a:p>
            <a:pPr marL="228600" lvl="0" indent="-228600" algn="just" rtl="0">
              <a:lnSpc>
                <a:spcPct val="90000"/>
              </a:lnSpc>
              <a:spcBef>
                <a:spcPts val="1000"/>
              </a:spcBef>
              <a:spcAft>
                <a:spcPts val="0"/>
              </a:spcAft>
              <a:buClr>
                <a:schemeClr val="lt1"/>
              </a:buClr>
              <a:buSzPts val="2000"/>
              <a:buChar char="•"/>
            </a:pPr>
            <a:r>
              <a:rPr lang="en-IN" sz="2000"/>
              <a:t>To learn how to gather and analyse user feedback and incorporate it into the development process.</a:t>
            </a:r>
            <a:endParaRPr/>
          </a:p>
          <a:p>
            <a:pPr marL="228600" lvl="0" indent="-228600" algn="just" rtl="0">
              <a:lnSpc>
                <a:spcPct val="90000"/>
              </a:lnSpc>
              <a:spcBef>
                <a:spcPts val="1000"/>
              </a:spcBef>
              <a:spcAft>
                <a:spcPts val="0"/>
              </a:spcAft>
              <a:buClr>
                <a:schemeClr val="lt1"/>
              </a:buClr>
              <a:buSzPts val="2000"/>
              <a:buChar char="•"/>
            </a:pPr>
            <a:r>
              <a:rPr lang="en-IN" sz="2000"/>
              <a:t>To gain insights into the workings of a professional environment and the role of technology in solving real-world problems.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rebuchet MS"/>
              <a:buNone/>
            </a:pPr>
            <a:r>
              <a:rPr lang="en-IN" b="1">
                <a:latin typeface="Trebuchet MS"/>
                <a:ea typeface="Trebuchet MS"/>
                <a:cs typeface="Trebuchet MS"/>
                <a:sym typeface="Trebuchet MS"/>
              </a:rPr>
              <a:t> </a:t>
            </a:r>
            <a:r>
              <a:rPr lang="en-IN" b="0" i="0">
                <a:latin typeface="Trebuchet MS"/>
                <a:ea typeface="Trebuchet MS"/>
                <a:cs typeface="Trebuchet MS"/>
                <a:sym typeface="Trebuchet MS"/>
              </a:rPr>
              <a:t>SCOPE OF STUDY</a:t>
            </a:r>
            <a:endParaRPr>
              <a:latin typeface="Trebuchet MS"/>
              <a:ea typeface="Trebuchet MS"/>
              <a:cs typeface="Trebuchet MS"/>
              <a:sym typeface="Trebuchet MS"/>
            </a:endParaRPr>
          </a:p>
        </p:txBody>
      </p:sp>
      <p:sp>
        <p:nvSpPr>
          <p:cNvPr id="226" name="Google Shape;226;p23"/>
          <p:cNvSpPr txBox="1">
            <a:spLocks noGrp="1"/>
          </p:cNvSpPr>
          <p:nvPr>
            <p:ph type="body" idx="1"/>
          </p:nvPr>
        </p:nvSpPr>
        <p:spPr>
          <a:xfrm>
            <a:off x="680321" y="2336873"/>
            <a:ext cx="11236376" cy="3599316"/>
          </a:xfrm>
          <a:prstGeom prst="rect">
            <a:avLst/>
          </a:prstGeom>
          <a:noFill/>
          <a:ln>
            <a:noFill/>
          </a:ln>
        </p:spPr>
        <p:txBody>
          <a:bodyPr spcFirstLastPara="1" wrap="square" lIns="91425" tIns="45700" rIns="91425" bIns="45700" anchor="t" anchorCtr="0">
            <a:normAutofit fontScale="97500"/>
          </a:bodyPr>
          <a:lstStyle/>
          <a:p>
            <a:pPr marL="228600" lvl="0" indent="-228600" algn="just" rtl="0">
              <a:lnSpc>
                <a:spcPct val="90000"/>
              </a:lnSpc>
              <a:spcBef>
                <a:spcPts val="0"/>
              </a:spcBef>
              <a:spcAft>
                <a:spcPts val="0"/>
              </a:spcAft>
              <a:buClr>
                <a:schemeClr val="lt1"/>
              </a:buClr>
              <a:buSzPct val="100000"/>
              <a:buFont typeface="Arial"/>
              <a:buChar char="•"/>
            </a:pPr>
            <a:r>
              <a:rPr lang="en-IN" sz="2800"/>
              <a:t>The scope is limited to the website developed during my internship for TnP Cell, which aims to streamline the recruitment process of our institute and generate custom reports for the TnP cell.</a:t>
            </a:r>
            <a:endParaRPr/>
          </a:p>
          <a:p>
            <a:pPr marL="228600" lvl="0" indent="-55245" algn="just" rtl="0">
              <a:lnSpc>
                <a:spcPct val="90000"/>
              </a:lnSpc>
              <a:spcBef>
                <a:spcPts val="0"/>
              </a:spcBef>
              <a:spcAft>
                <a:spcPts val="0"/>
              </a:spcAft>
              <a:buClr>
                <a:schemeClr val="lt1"/>
              </a:buClr>
              <a:buSzPct val="100000"/>
              <a:buFont typeface="Arial"/>
              <a:buNone/>
            </a:pPr>
            <a:endParaRPr sz="2800"/>
          </a:p>
          <a:p>
            <a:pPr marL="228600" lvl="0" indent="-117157" algn="just" rtl="0">
              <a:lnSpc>
                <a:spcPct val="90000"/>
              </a:lnSpc>
              <a:spcBef>
                <a:spcPts val="0"/>
              </a:spcBef>
              <a:spcAft>
                <a:spcPts val="0"/>
              </a:spcAft>
              <a:buClr>
                <a:schemeClr val="lt1"/>
              </a:buClr>
              <a:buSzPct val="100000"/>
              <a:buFont typeface="Arial"/>
              <a:buNone/>
            </a:pPr>
            <a:endParaRPr sz="1800"/>
          </a:p>
          <a:p>
            <a:pPr marL="228600" lvl="0" indent="-228600" algn="just" rtl="0">
              <a:lnSpc>
                <a:spcPct val="90000"/>
              </a:lnSpc>
              <a:spcBef>
                <a:spcPts val="1000"/>
              </a:spcBef>
              <a:spcAft>
                <a:spcPts val="0"/>
              </a:spcAft>
              <a:buClr>
                <a:schemeClr val="lt1"/>
              </a:buClr>
              <a:buSzPct val="100000"/>
              <a:buFont typeface="Arial"/>
              <a:buChar char="•"/>
            </a:pPr>
            <a:r>
              <a:rPr lang="en-IN" sz="2800"/>
              <a:t>It does not cover any other projects or activities that I was involved in during my internship at the FOSS Club.</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 name="PictTnP">
            <a:hlinkClick r:id="" action="ppaction://media"/>
            <a:extLst>
              <a:ext uri="{FF2B5EF4-FFF2-40B4-BE49-F238E27FC236}">
                <a16:creationId xmlns:a16="http://schemas.microsoft.com/office/drawing/2014/main" id="{EC649950-7406-1791-4938-8476AA6052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12191999" cy="68580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3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IN" sz="3200" b="1">
                <a:latin typeface="Trebuchet MS"/>
                <a:ea typeface="Trebuchet MS"/>
                <a:cs typeface="Trebuchet MS"/>
                <a:sym typeface="Trebuchet MS"/>
              </a:rPr>
              <a:t>                     </a:t>
            </a:r>
            <a:r>
              <a:rPr lang="en-IN" sz="3200" b="0" i="0">
                <a:latin typeface="Trebuchet MS"/>
                <a:ea typeface="Trebuchet MS"/>
                <a:cs typeface="Trebuchet MS"/>
                <a:sym typeface="Trebuchet MS"/>
              </a:rPr>
              <a:t>METHODOLOGICAL DETAILS</a:t>
            </a:r>
            <a:endParaRPr sz="3200">
              <a:latin typeface="Trebuchet MS"/>
              <a:ea typeface="Trebuchet MS"/>
              <a:cs typeface="Trebuchet MS"/>
              <a:sym typeface="Trebuchet MS"/>
            </a:endParaRPr>
          </a:p>
        </p:txBody>
      </p:sp>
      <p:sp>
        <p:nvSpPr>
          <p:cNvPr id="237" name="Google Shape;237;p25"/>
          <p:cNvSpPr txBox="1">
            <a:spLocks noGrp="1"/>
          </p:cNvSpPr>
          <p:nvPr>
            <p:ph type="body" idx="1"/>
          </p:nvPr>
        </p:nvSpPr>
        <p:spPr>
          <a:xfrm>
            <a:off x="680321" y="2133672"/>
            <a:ext cx="11403524" cy="4155367"/>
          </a:xfrm>
          <a:prstGeom prst="rect">
            <a:avLst/>
          </a:prstGeom>
          <a:noFill/>
          <a:ln>
            <a:noFill/>
          </a:ln>
        </p:spPr>
        <p:txBody>
          <a:bodyPr spcFirstLastPara="1" wrap="square" lIns="91425" tIns="45700" rIns="91425" bIns="45700" anchor="t" anchorCtr="0">
            <a:noAutofit/>
          </a:bodyPr>
          <a:lstStyle/>
          <a:p>
            <a:pPr marL="228600" lvl="0" indent="-228600" algn="just" rtl="0">
              <a:lnSpc>
                <a:spcPct val="150000"/>
              </a:lnSpc>
              <a:spcBef>
                <a:spcPts val="0"/>
              </a:spcBef>
              <a:spcAft>
                <a:spcPts val="0"/>
              </a:spcAft>
              <a:buClr>
                <a:schemeClr val="lt1"/>
              </a:buClr>
              <a:buSzPts val="2000"/>
              <a:buChar char="•"/>
            </a:pPr>
            <a:r>
              <a:rPr lang="en-IN" sz="2000" b="0" i="0">
                <a:latin typeface="Trebuchet MS"/>
                <a:ea typeface="Trebuchet MS"/>
                <a:cs typeface="Trebuchet MS"/>
                <a:sym typeface="Trebuchet MS"/>
              </a:rPr>
              <a:t>The methodology adopted for designing the TnP website involved the following steps:</a:t>
            </a:r>
            <a:endParaRPr>
              <a:latin typeface="Trebuchet MS"/>
              <a:ea typeface="Trebuchet MS"/>
              <a:cs typeface="Trebuchet MS"/>
              <a:sym typeface="Trebuchet MS"/>
            </a:endParaRPr>
          </a:p>
          <a:p>
            <a:pPr marL="228600" lvl="0" indent="-228600" algn="just" rtl="0">
              <a:lnSpc>
                <a:spcPct val="150000"/>
              </a:lnSpc>
              <a:spcBef>
                <a:spcPts val="1000"/>
              </a:spcBef>
              <a:spcAft>
                <a:spcPts val="0"/>
              </a:spcAft>
              <a:buClr>
                <a:schemeClr val="lt1"/>
              </a:buClr>
              <a:buSzPts val="2000"/>
              <a:buFont typeface="Trebuchet MS"/>
              <a:buAutoNum type="arabicPeriod"/>
            </a:pPr>
            <a:r>
              <a:rPr lang="en-IN" sz="2000" b="0" i="0">
                <a:latin typeface="Trebuchet MS"/>
                <a:ea typeface="Trebuchet MS"/>
                <a:cs typeface="Trebuchet MS"/>
                <a:sym typeface="Trebuchet MS"/>
              </a:rPr>
              <a:t> Understanding the client's requirements (TnP Cell)</a:t>
            </a:r>
            <a:endParaRPr sz="2000" b="0" i="0">
              <a:latin typeface="Trebuchet MS"/>
              <a:ea typeface="Trebuchet MS"/>
              <a:cs typeface="Trebuchet MS"/>
              <a:sym typeface="Trebuchet MS"/>
            </a:endParaRPr>
          </a:p>
          <a:p>
            <a:pPr marL="228600" lvl="0" indent="-228600" algn="just" rtl="0">
              <a:lnSpc>
                <a:spcPct val="150000"/>
              </a:lnSpc>
              <a:spcBef>
                <a:spcPts val="1000"/>
              </a:spcBef>
              <a:spcAft>
                <a:spcPts val="0"/>
              </a:spcAft>
              <a:buClr>
                <a:schemeClr val="lt1"/>
              </a:buClr>
              <a:buSzPts val="2000"/>
              <a:buFont typeface="Trebuchet MS"/>
              <a:buAutoNum type="arabicPeriod"/>
            </a:pPr>
            <a:r>
              <a:rPr lang="en-IN" sz="2000" b="0" i="0">
                <a:latin typeface="Trebuchet MS"/>
                <a:ea typeface="Trebuchet MS"/>
                <a:cs typeface="Trebuchet MS"/>
                <a:sym typeface="Trebuchet MS"/>
              </a:rPr>
              <a:t> Conducting research on how the recruitment process works.</a:t>
            </a:r>
            <a:endParaRPr sz="2000" b="0" i="0">
              <a:latin typeface="Trebuchet MS"/>
              <a:ea typeface="Trebuchet MS"/>
              <a:cs typeface="Trebuchet MS"/>
              <a:sym typeface="Trebuchet MS"/>
            </a:endParaRPr>
          </a:p>
          <a:p>
            <a:pPr marL="228600" lvl="0" indent="-228600" algn="just" rtl="0">
              <a:lnSpc>
                <a:spcPct val="150000"/>
              </a:lnSpc>
              <a:spcBef>
                <a:spcPts val="1000"/>
              </a:spcBef>
              <a:spcAft>
                <a:spcPts val="0"/>
              </a:spcAft>
              <a:buClr>
                <a:schemeClr val="lt1"/>
              </a:buClr>
              <a:buSzPts val="2000"/>
              <a:buFont typeface="Trebuchet MS"/>
              <a:buAutoNum type="arabicPeriod"/>
            </a:pPr>
            <a:r>
              <a:rPr lang="en-IN" sz="2000" b="0" i="0">
                <a:latin typeface="Trebuchet MS"/>
                <a:ea typeface="Trebuchet MS"/>
                <a:cs typeface="Trebuchet MS"/>
                <a:sym typeface="Trebuchet MS"/>
              </a:rPr>
              <a:t> Designing the website layout using Adobe XD</a:t>
            </a:r>
            <a:endParaRPr>
              <a:latin typeface="Trebuchet MS"/>
              <a:ea typeface="Trebuchet MS"/>
              <a:cs typeface="Trebuchet MS"/>
              <a:sym typeface="Trebuchet MS"/>
            </a:endParaRPr>
          </a:p>
          <a:p>
            <a:pPr marL="228600" lvl="0" indent="-228600" algn="just" rtl="0">
              <a:lnSpc>
                <a:spcPct val="150000"/>
              </a:lnSpc>
              <a:spcBef>
                <a:spcPts val="1000"/>
              </a:spcBef>
              <a:spcAft>
                <a:spcPts val="0"/>
              </a:spcAft>
              <a:buClr>
                <a:schemeClr val="lt1"/>
              </a:buClr>
              <a:buSzPts val="2000"/>
              <a:buFont typeface="Trebuchet MS"/>
              <a:buAutoNum type="arabicPeriod"/>
            </a:pPr>
            <a:r>
              <a:rPr lang="en-IN" sz="2000" b="0" i="0">
                <a:latin typeface="Trebuchet MS"/>
                <a:ea typeface="Trebuchet MS"/>
                <a:cs typeface="Trebuchet MS"/>
                <a:sym typeface="Trebuchet MS"/>
              </a:rPr>
              <a:t> Coding the website using ReactJS, Nodejs, ExpressJS, etc.</a:t>
            </a:r>
            <a:endParaRPr sz="2000" b="0" i="0">
              <a:latin typeface="Trebuchet MS"/>
              <a:ea typeface="Trebuchet MS"/>
              <a:cs typeface="Trebuchet MS"/>
              <a:sym typeface="Trebuchet MS"/>
            </a:endParaRPr>
          </a:p>
          <a:p>
            <a:pPr marL="228600" lvl="0" indent="-228600" algn="just" rtl="0">
              <a:lnSpc>
                <a:spcPct val="150000"/>
              </a:lnSpc>
              <a:spcBef>
                <a:spcPts val="1000"/>
              </a:spcBef>
              <a:spcAft>
                <a:spcPts val="0"/>
              </a:spcAft>
              <a:buClr>
                <a:schemeClr val="lt1"/>
              </a:buClr>
              <a:buSzPts val="2000"/>
              <a:buFont typeface="Trebuchet MS"/>
              <a:buAutoNum type="arabicPeriod"/>
            </a:pPr>
            <a:r>
              <a:rPr lang="en-IN" sz="2000" b="0" i="0">
                <a:latin typeface="Trebuchet MS"/>
                <a:ea typeface="Trebuchet MS"/>
                <a:cs typeface="Trebuchet MS"/>
                <a:sym typeface="Trebuchet MS"/>
              </a:rPr>
              <a:t> Testing the website for bugs and errors</a:t>
            </a:r>
            <a:endParaRPr>
              <a:latin typeface="Trebuchet MS"/>
              <a:ea typeface="Trebuchet MS"/>
              <a:cs typeface="Trebuchet MS"/>
              <a:sym typeface="Trebuchet MS"/>
            </a:endParaRPr>
          </a:p>
          <a:p>
            <a:pPr marL="228600" lvl="0" indent="-228600" algn="just" rtl="0">
              <a:lnSpc>
                <a:spcPct val="150000"/>
              </a:lnSpc>
              <a:spcBef>
                <a:spcPts val="1000"/>
              </a:spcBef>
              <a:spcAft>
                <a:spcPts val="0"/>
              </a:spcAft>
              <a:buClr>
                <a:schemeClr val="lt1"/>
              </a:buClr>
              <a:buSzPts val="2000"/>
              <a:buFont typeface="Trebuchet MS"/>
              <a:buAutoNum type="arabicPeriod"/>
            </a:pPr>
            <a:r>
              <a:rPr lang="en-IN" sz="2000" b="0" i="0">
                <a:latin typeface="Trebuchet MS"/>
                <a:ea typeface="Trebuchet MS"/>
                <a:cs typeface="Trebuchet MS"/>
                <a:sym typeface="Trebuchet MS"/>
              </a:rPr>
              <a:t> Deploying the website on a web server</a:t>
            </a:r>
            <a:endParaRPr>
              <a:latin typeface="Trebuchet MS"/>
              <a:ea typeface="Trebuchet MS"/>
              <a:cs typeface="Trebuchet MS"/>
              <a:sym typeface="Trebuchet MS"/>
            </a:endParaRPr>
          </a:p>
          <a:p>
            <a:pPr marL="228600" lvl="0" indent="-101600" algn="just" rtl="0">
              <a:lnSpc>
                <a:spcPct val="90000"/>
              </a:lnSpc>
              <a:spcBef>
                <a:spcPts val="1000"/>
              </a:spcBef>
              <a:spcAft>
                <a:spcPts val="0"/>
              </a:spcAft>
              <a:buClr>
                <a:schemeClr val="lt1"/>
              </a:buClr>
              <a:buSzPts val="2000"/>
              <a:buNone/>
            </a:pPr>
            <a:endParaRPr sz="2000" b="0" i="0">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Arial"/>
              <a:buNone/>
            </a:pPr>
            <a:r>
              <a:rPr lang="en-IN" sz="3600" b="0" i="0">
                <a:latin typeface="Trebuchet MS"/>
                <a:ea typeface="Trebuchet MS"/>
                <a:cs typeface="Trebuchet MS"/>
                <a:sym typeface="Trebuchet MS"/>
              </a:rPr>
              <a:t>METHODOLOGICAL DETAILS</a:t>
            </a:r>
            <a:endParaRPr>
              <a:latin typeface="Trebuchet MS"/>
              <a:ea typeface="Trebuchet MS"/>
              <a:cs typeface="Trebuchet MS"/>
              <a:sym typeface="Trebuchet MS"/>
            </a:endParaRPr>
          </a:p>
        </p:txBody>
      </p:sp>
      <p:sp>
        <p:nvSpPr>
          <p:cNvPr id="243" name="Google Shape;243;p26"/>
          <p:cNvSpPr txBox="1">
            <a:spLocks noGrp="1"/>
          </p:cNvSpPr>
          <p:nvPr>
            <p:ph type="body" idx="1"/>
          </p:nvPr>
        </p:nvSpPr>
        <p:spPr>
          <a:xfrm>
            <a:off x="497150" y="2336872"/>
            <a:ext cx="11319029" cy="4037295"/>
          </a:xfrm>
          <a:prstGeom prst="rect">
            <a:avLst/>
          </a:prstGeom>
          <a:noFill/>
          <a:ln>
            <a:noFill/>
          </a:ln>
        </p:spPr>
        <p:txBody>
          <a:bodyPr spcFirstLastPara="1" wrap="square" lIns="91425" tIns="45700" rIns="91425" bIns="45700" anchor="t" anchorCtr="0">
            <a:normAutofit fontScale="97500"/>
          </a:bodyPr>
          <a:lstStyle/>
          <a:p>
            <a:pPr marL="457200" lvl="0" indent="-457200" algn="just" rtl="0">
              <a:lnSpc>
                <a:spcPct val="90000"/>
              </a:lnSpc>
              <a:spcBef>
                <a:spcPts val="0"/>
              </a:spcBef>
              <a:spcAft>
                <a:spcPts val="0"/>
              </a:spcAft>
              <a:buClr>
                <a:schemeClr val="lt1"/>
              </a:buClr>
              <a:buSzPct val="100000"/>
              <a:buAutoNum type="arabicPeriod"/>
            </a:pPr>
            <a:r>
              <a:rPr lang="en-IN">
                <a:solidFill>
                  <a:schemeClr val="lt1"/>
                </a:solidFill>
              </a:rPr>
              <a:t>Understanding the client's requirements (Tnp Cell):</a:t>
            </a:r>
            <a:endParaRPr/>
          </a:p>
          <a:p>
            <a:pPr marL="0" lvl="0" indent="0" algn="just" rtl="0">
              <a:lnSpc>
                <a:spcPct val="90000"/>
              </a:lnSpc>
              <a:spcBef>
                <a:spcPts val="0"/>
              </a:spcBef>
              <a:spcAft>
                <a:spcPts val="0"/>
              </a:spcAft>
              <a:buClr>
                <a:schemeClr val="lt1"/>
              </a:buClr>
              <a:buSzPct val="100000"/>
              <a:buNone/>
            </a:pPr>
            <a:endParaRPr sz="1800"/>
          </a:p>
          <a:p>
            <a:pPr marL="0" lvl="0" indent="0" algn="just" rtl="0">
              <a:lnSpc>
                <a:spcPct val="150000"/>
              </a:lnSpc>
              <a:spcBef>
                <a:spcPts val="1000"/>
              </a:spcBef>
              <a:spcAft>
                <a:spcPts val="0"/>
              </a:spcAft>
              <a:buClr>
                <a:schemeClr val="lt1"/>
              </a:buClr>
              <a:buSzPct val="100000"/>
              <a:buNone/>
            </a:pPr>
            <a:r>
              <a:rPr lang="en-IN" sz="2000"/>
              <a:t>The methodology began with a thorough understanding of the requirements set forth by the Tnp cell. This involved regular meetings and discussions with the client to gain insights into their needs, expectations, and goals for the website. By actively listening to the client's inputs and clarifying any ambiguities, we ensured that the website would effectively address their specific requirements and streamline the recruitment process.</a:t>
            </a:r>
            <a:endParaRPr sz="1800"/>
          </a:p>
          <a:p>
            <a:pPr marL="0" lvl="0" indent="0" algn="just" rtl="0">
              <a:lnSpc>
                <a:spcPct val="90000"/>
              </a:lnSpc>
              <a:spcBef>
                <a:spcPts val="1000"/>
              </a:spcBef>
              <a:spcAft>
                <a:spcPts val="0"/>
              </a:spcAft>
              <a:buClr>
                <a:schemeClr val="lt1"/>
              </a:buClr>
              <a:buSzPct val="100000"/>
              <a:buNone/>
            </a:pPr>
            <a:endParaRPr sz="1800"/>
          </a:p>
          <a:p>
            <a:pPr marL="0" lvl="0" indent="0" algn="just" rtl="0">
              <a:lnSpc>
                <a:spcPct val="90000"/>
              </a:lnSpc>
              <a:spcBef>
                <a:spcPts val="1000"/>
              </a:spcBef>
              <a:spcAft>
                <a:spcPts val="0"/>
              </a:spcAft>
              <a:buClr>
                <a:schemeClr val="lt1"/>
              </a:buClr>
              <a:buSzPct val="100000"/>
              <a:buNone/>
            </a:pP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Arial"/>
              <a:buNone/>
            </a:pPr>
            <a:r>
              <a:rPr lang="en-IN" sz="3600" b="0" i="0">
                <a:latin typeface="Trebuchet MS"/>
                <a:ea typeface="Trebuchet MS"/>
                <a:cs typeface="Trebuchet MS"/>
                <a:sym typeface="Trebuchet MS"/>
              </a:rPr>
              <a:t>METHODOLOGICAL DETAILS</a:t>
            </a:r>
            <a:endParaRPr>
              <a:latin typeface="Trebuchet MS"/>
              <a:ea typeface="Trebuchet MS"/>
              <a:cs typeface="Trebuchet MS"/>
              <a:sym typeface="Trebuchet MS"/>
            </a:endParaRPr>
          </a:p>
        </p:txBody>
      </p:sp>
      <p:sp>
        <p:nvSpPr>
          <p:cNvPr id="249" name="Google Shape;249;p27"/>
          <p:cNvSpPr txBox="1">
            <a:spLocks noGrp="1"/>
          </p:cNvSpPr>
          <p:nvPr>
            <p:ph type="body" idx="1"/>
          </p:nvPr>
        </p:nvSpPr>
        <p:spPr>
          <a:xfrm>
            <a:off x="414655" y="2011680"/>
            <a:ext cx="11363325" cy="4726940"/>
          </a:xfrm>
          <a:prstGeom prst="rect">
            <a:avLst/>
          </a:prstGeom>
          <a:noFill/>
          <a:ln>
            <a:noFill/>
          </a:ln>
        </p:spPr>
        <p:txBody>
          <a:bodyPr spcFirstLastPara="1" wrap="square" lIns="91425" tIns="45700" rIns="91425" bIns="45700" anchor="t" anchorCtr="0">
            <a:normAutofit fontScale="80000" lnSpcReduction="10000"/>
          </a:bodyPr>
          <a:lstStyle/>
          <a:p>
            <a:pPr marL="0" lvl="0" indent="0" algn="just" rtl="0">
              <a:lnSpc>
                <a:spcPct val="90000"/>
              </a:lnSpc>
              <a:spcBef>
                <a:spcPts val="0"/>
              </a:spcBef>
              <a:spcAft>
                <a:spcPts val="0"/>
              </a:spcAft>
              <a:buClr>
                <a:schemeClr val="lt1"/>
              </a:buClr>
              <a:buSzPct val="100000"/>
              <a:buNone/>
            </a:pPr>
            <a:r>
              <a:rPr lang="en-IN" sz="2800">
                <a:solidFill>
                  <a:schemeClr val="lt1"/>
                </a:solidFill>
              </a:rPr>
              <a:t>2. Conducting research on how the recruitment process works:</a:t>
            </a:r>
            <a:endParaRPr/>
          </a:p>
          <a:p>
            <a:pPr marL="0" lvl="0" indent="0" algn="just" rtl="0">
              <a:lnSpc>
                <a:spcPct val="150000"/>
              </a:lnSpc>
              <a:spcBef>
                <a:spcPts val="1000"/>
              </a:spcBef>
              <a:spcAft>
                <a:spcPts val="0"/>
              </a:spcAft>
              <a:buClr>
                <a:schemeClr val="lt1"/>
              </a:buClr>
              <a:buSzPct val="100000"/>
              <a:buNone/>
            </a:pPr>
            <a:r>
              <a:rPr lang="en-IN" sz="2000"/>
              <a:t>To create a website that effectively streamlined the recruitment process, extensive research was conducted to gain a comprehensive understanding of the existing procedures and pain points. This involved studying the various stages of the recruitment process, such as job posting, applicant tracking, interview scheduling, and final placement decisions. The research findings played a crucial role in identifying opportunities for improvement and informed the subsequent design and development phases.</a:t>
            </a:r>
            <a:endParaRPr/>
          </a:p>
          <a:p>
            <a:pPr marL="0" lvl="0" indent="0" algn="just" rtl="0">
              <a:lnSpc>
                <a:spcPct val="150000"/>
              </a:lnSpc>
              <a:spcBef>
                <a:spcPts val="1000"/>
              </a:spcBef>
              <a:spcAft>
                <a:spcPts val="0"/>
              </a:spcAft>
              <a:buClr>
                <a:schemeClr val="lt1"/>
              </a:buClr>
              <a:buSzPct val="100000"/>
              <a:buNone/>
            </a:pPr>
            <a:endParaRPr/>
          </a:p>
          <a:p>
            <a:pPr marL="0" lvl="0" indent="0" algn="just" rtl="0">
              <a:lnSpc>
                <a:spcPct val="90000"/>
              </a:lnSpc>
              <a:spcBef>
                <a:spcPts val="1000"/>
              </a:spcBef>
              <a:spcAft>
                <a:spcPts val="0"/>
              </a:spcAft>
              <a:buClr>
                <a:schemeClr val="lt1"/>
              </a:buClr>
              <a:buSzPct val="100000"/>
              <a:buNone/>
            </a:pPr>
            <a:r>
              <a:rPr lang="en-IN" sz="2700">
                <a:solidFill>
                  <a:schemeClr val="lt1"/>
                </a:solidFill>
              </a:rPr>
              <a:t>3.Designing the website layout using Adobe XD:</a:t>
            </a:r>
            <a:endParaRPr sz="2700">
              <a:solidFill>
                <a:schemeClr val="lt1"/>
              </a:solidFill>
            </a:endParaRPr>
          </a:p>
          <a:p>
            <a:pPr marL="0" lvl="0" indent="0" algn="just" rtl="0">
              <a:lnSpc>
                <a:spcPct val="150000"/>
              </a:lnSpc>
              <a:spcBef>
                <a:spcPts val="1000"/>
              </a:spcBef>
              <a:spcAft>
                <a:spcPts val="0"/>
              </a:spcAft>
              <a:buClr>
                <a:schemeClr val="lt1"/>
              </a:buClr>
              <a:buSzPct val="100000"/>
              <a:buNone/>
            </a:pPr>
            <a:r>
              <a:rPr lang="en-IN" sz="2000"/>
              <a:t>The design phase involved using Adobe XD, a powerful prototyping tool, to create the website layout. This step included visualizing the user interface, designing intuitive navigation flows, and ensuring a user-friendly experience. By collaboratively working with the Tnp cell and incorporating their feedback, the website's design was refined and aligned with their branding guidelines, resulting in a visually appealing and cohesive user interface.</a:t>
            </a:r>
            <a:endParaRPr sz="2000"/>
          </a:p>
          <a:p>
            <a:pPr marL="0" lvl="0" indent="0" algn="just" rtl="0">
              <a:lnSpc>
                <a:spcPct val="150000"/>
              </a:lnSpc>
              <a:spcBef>
                <a:spcPts val="1000"/>
              </a:spcBef>
              <a:spcAft>
                <a:spcPts val="0"/>
              </a:spcAft>
              <a:buClr>
                <a:schemeClr val="lt1"/>
              </a:buClr>
              <a:buSzPct val="100000"/>
              <a:buNone/>
            </a:pPr>
            <a:endParaRPr sz="2000"/>
          </a:p>
          <a:p>
            <a:pPr marL="0" lvl="0" indent="0" algn="just" rtl="0">
              <a:lnSpc>
                <a:spcPct val="90000"/>
              </a:lnSpc>
              <a:spcBef>
                <a:spcPts val="1000"/>
              </a:spcBef>
              <a:spcAft>
                <a:spcPts val="0"/>
              </a:spcAft>
              <a:buClr>
                <a:schemeClr val="lt1"/>
              </a:buClr>
              <a:buSzPct val="100000"/>
              <a:buNone/>
            </a:pPr>
            <a:endParaRPr/>
          </a:p>
          <a:p>
            <a:pPr marL="0" lvl="0" indent="0" algn="just" rtl="0">
              <a:lnSpc>
                <a:spcPct val="90000"/>
              </a:lnSpc>
              <a:spcBef>
                <a:spcPts val="1000"/>
              </a:spcBef>
              <a:spcAft>
                <a:spcPts val="0"/>
              </a:spcAft>
              <a:buClr>
                <a:schemeClr val="lt1"/>
              </a:buClr>
              <a:buSzPct val="100000"/>
              <a:buNone/>
            </a:pPr>
            <a:endParaRPr/>
          </a:p>
        </p:txBody>
      </p:sp>
    </p:spTree>
  </p:cSld>
  <p:clrMapOvr>
    <a:masterClrMapping/>
  </p:clrMapOvr>
</p:sld>
</file>

<file path=ppt/theme/theme1.xml><?xml version="1.0" encoding="utf-8"?>
<a:theme xmlns:a="http://schemas.openxmlformats.org/drawingml/2006/main" name="Berli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1359</Words>
  <Application>Microsoft Office PowerPoint</Application>
  <PresentationFormat>Widescreen</PresentationFormat>
  <Paragraphs>79</Paragraphs>
  <Slides>28</Slides>
  <Notes>28</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Trebuchet MS</vt:lpstr>
      <vt:lpstr>Berlin</vt:lpstr>
      <vt:lpstr>PowerPoint Presentation</vt:lpstr>
      <vt:lpstr>Problem Statement</vt:lpstr>
      <vt:lpstr>                INTRODUCTION</vt:lpstr>
      <vt:lpstr>                     OBJECTIVES OF INTERNSHIP</vt:lpstr>
      <vt:lpstr> SCOPE OF STUDY</vt:lpstr>
      <vt:lpstr>PowerPoint Presentation</vt:lpstr>
      <vt:lpstr>                     METHODOLOGICAL DETAILS</vt:lpstr>
      <vt:lpstr>METHODOLOGICAL DETAILS</vt:lpstr>
      <vt:lpstr>METHODOLOGICAL DETAILS</vt:lpstr>
      <vt:lpstr>METHODOLOGICAL DETAILS</vt:lpstr>
      <vt:lpstr>METHODOLOGICAL DETAILS</vt:lpstr>
      <vt:lpstr>METHODOLOGICAL DETAILS</vt:lpstr>
      <vt:lpstr> METHODOLOGICAL DETAILS </vt:lpstr>
      <vt:lpstr>METHODOLOGICAL DETAILS</vt:lpstr>
      <vt:lpstr>OUTCOMES OF INTERNSHIP</vt:lpstr>
      <vt:lpstr>PowerPoint Presentation</vt:lpstr>
      <vt:lpstr>My Work</vt:lpstr>
      <vt:lpstr>My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Vinayak Jamadar</cp:lastModifiedBy>
  <cp:revision>2</cp:revision>
  <dcterms:modified xsi:type="dcterms:W3CDTF">2023-05-17T05:31:27Z</dcterms:modified>
</cp:coreProperties>
</file>